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59" r:id="rId4"/>
    <p:sldId id="258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1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968AB-38D0-5E45-9B0D-8132A008C2D5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E7ED-7FB9-984C-AAF0-8A0E183C8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01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6AFB-85A1-B843-965B-F69A430CDDE2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249DF-A8A4-8845-AB49-3C001CEC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937F-9C59-C547-AA39-960E39446CE5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2903-C985-B94C-B303-C78BEFD342F1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9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9E19-F8BC-CB4C-A0DA-912DED66F702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1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447E-B431-B640-AB41-09DB90F8691C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9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EEA-C625-134F-9D15-36B0D1E7EC81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8040-EFBB-F744-AEDB-49516045F24F}" type="datetime1">
              <a:rPr lang="en-US" smtClean="0"/>
              <a:t>9/5/19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0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D874-0BB1-F245-BA38-72A4DE8A3FB7}" type="datetime1">
              <a:rPr lang="en-US" smtClean="0"/>
              <a:t>9/5/19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F14B-4AAE-944E-AF46-D52C4CEE1AF7}" type="datetime1">
              <a:rPr lang="en-US" smtClean="0"/>
              <a:t>9/5/19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5B86B-CD1B-3142-A1A9-8527D52B087D}" type="datetime1">
              <a:rPr lang="en-US" smtClean="0"/>
              <a:t>9/5/19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1A2DE-ED0F-E34D-8FF8-7B3D081476ED}" type="datetime1">
              <a:rPr lang="en-US" smtClean="0"/>
              <a:t>9/5/19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5AC-C64A-9647-801C-7BAC2BC5FF71}" type="datetime1">
              <a:rPr lang="en-US" smtClean="0"/>
              <a:t>9/5/19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3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E071-986E-7B49-8BF0-8BBD65354DA4}" type="datetime1">
              <a:rPr lang="en-US" smtClean="0"/>
              <a:t>9/5/19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Efield</a:t>
            </a:r>
            <a:r>
              <a:rPr lang="en-US" dirty="0" smtClean="0"/>
              <a:t>/Pitch </a:t>
            </a:r>
            <a:r>
              <a:rPr lang="en-US" dirty="0" smtClean="0"/>
              <a:t>- status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 </a:t>
            </a:r>
          </a:p>
          <a:p>
            <a:r>
              <a:rPr lang="en-US" dirty="0" smtClean="0"/>
              <a:t>September 5, </a:t>
            </a:r>
            <a:r>
              <a:rPr lang="en-US" dirty="0" smtClean="0"/>
              <a:t>2019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9797-F06F-3441-9E17-5E7EC291A944}" type="datetime1">
              <a:rPr lang="en-US" smtClean="0"/>
              <a:t>9/5/19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469" y="208047"/>
            <a:ext cx="3694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E-field and pitch corrections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6344" y="776724"/>
            <a:ext cx="8440817" cy="6217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E-field correction </a:t>
            </a:r>
          </a:p>
          <a:p>
            <a:r>
              <a:rPr lang="en-US" dirty="0" smtClean="0"/>
              <a:t>First 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Momentum (radial) distribution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Momentum distribution is extracted from FR analysis (FFT and CERN)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of FFT and CERN methods </a:t>
            </a:r>
            <a:r>
              <a:rPr lang="en-US" dirty="0" smtClean="0"/>
              <a:t>? </a:t>
            </a:r>
            <a:r>
              <a:rPr lang="en-US" i="1" dirty="0" smtClean="0">
                <a:solidFill>
                  <a:srgbClr val="FF0000"/>
                </a:solidFill>
              </a:rPr>
              <a:t>(Yes and no)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Bad resistors</a:t>
            </a:r>
            <a:r>
              <a:rPr lang="en-US" dirty="0" smtClean="0"/>
              <a:t>? </a:t>
            </a:r>
            <a:r>
              <a:rPr lang="en-US" dirty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Addressed in simulation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1200150" lvl="2" indent="-285750">
              <a:buFont typeface="Arial"/>
              <a:buChar char="•"/>
            </a:pPr>
            <a:endParaRPr lang="en-US" i="1" dirty="0"/>
          </a:p>
          <a:p>
            <a:r>
              <a:rPr lang="en-US" i="1" dirty="0" smtClean="0"/>
              <a:t>Do the FR analyses give the right answer? </a:t>
            </a:r>
          </a:p>
          <a:p>
            <a:endParaRPr lang="en-US" i="1" dirty="0"/>
          </a:p>
          <a:p>
            <a:r>
              <a:rPr lang="en-US" dirty="0" smtClean="0"/>
              <a:t>FR analysis is dominated by early time data </a:t>
            </a:r>
            <a:r>
              <a:rPr lang="mr-IN" dirty="0" smtClean="0"/>
              <a:t>–</a:t>
            </a:r>
            <a:r>
              <a:rPr lang="en-US" dirty="0" smtClean="0"/>
              <a:t> (before </a:t>
            </a:r>
            <a:r>
              <a:rPr lang="en-US" dirty="0" err="1" smtClean="0"/>
              <a:t>debunching</a:t>
            </a:r>
            <a:r>
              <a:rPr lang="en-US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First order correction in FFT method increases with delay of start time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early time distribution may be biased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mr-IN" dirty="0" smtClean="0"/>
              <a:t>–</a:t>
            </a:r>
            <a:r>
              <a:rPr lang="en-US" dirty="0" smtClean="0"/>
              <a:t> what is the effect of scraping and the shifting of the closed orbit?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Is the momentum distribution correlated with time into the fill?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Are we looking at the right </a:t>
            </a:r>
            <a:r>
              <a:rPr lang="en-US" dirty="0" err="1" smtClean="0"/>
              <a:t>muons</a:t>
            </a:r>
            <a:r>
              <a:rPr lang="en-US" dirty="0" smtClean="0"/>
              <a:t>?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Dependence on start time explored in data with Fourier method. </a:t>
            </a:r>
            <a:endParaRPr lang="en-US" i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88AD-80D4-564C-B99B-E1B699E6EF73}" type="datetime1">
              <a:rPr lang="en-US" smtClean="0"/>
              <a:t>9/5/19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960" y="839220"/>
            <a:ext cx="2641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97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469" y="208047"/>
            <a:ext cx="3694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E-field and pitch corrections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6344" y="776724"/>
            <a:ext cx="8440817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E-field correction </a:t>
            </a:r>
          </a:p>
          <a:p>
            <a:pPr lvl="3"/>
            <a:endParaRPr lang="en-US" dirty="0"/>
          </a:p>
          <a:p>
            <a:r>
              <a:rPr lang="en-US" dirty="0" smtClean="0"/>
              <a:t>Are there higher order contributions that would lead to modifications to the base correction? Due to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</a:t>
            </a:r>
            <a:r>
              <a:rPr lang="en-US" dirty="0" err="1" smtClean="0"/>
              <a:t>multipoles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Betatron</a:t>
            </a:r>
            <a:r>
              <a:rPr lang="en-US" dirty="0" smtClean="0"/>
              <a:t> amplitude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Non uniformity of the dispersion </a:t>
            </a:r>
            <a:r>
              <a:rPr lang="en-US" dirty="0" smtClean="0"/>
              <a:t>function</a:t>
            </a:r>
          </a:p>
          <a:p>
            <a:pPr lvl="1"/>
            <a:endParaRPr lang="en-US" dirty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Investigated with simulation </a:t>
            </a:r>
            <a:r>
              <a:rPr lang="mr-IN" i="1" dirty="0" smtClean="0">
                <a:solidFill>
                  <a:srgbClr val="FF0000"/>
                </a:solidFill>
              </a:rPr>
              <a:t>–</a:t>
            </a:r>
            <a:r>
              <a:rPr lang="en-US" i="1" dirty="0" smtClean="0">
                <a:solidFill>
                  <a:srgbClr val="FF0000"/>
                </a:solidFill>
              </a:rPr>
              <a:t> (Formula gives correct relationship between measured equilibrium distribution and C</a:t>
            </a:r>
            <a:r>
              <a:rPr lang="en-US" i="1" baseline="-25000" dirty="0" smtClean="0">
                <a:solidFill>
                  <a:srgbClr val="FF0000"/>
                </a:solidFill>
              </a:rPr>
              <a:t>E </a:t>
            </a:r>
            <a:r>
              <a:rPr lang="en-US" i="1" dirty="0" smtClean="0">
                <a:solidFill>
                  <a:srgbClr val="FF0000"/>
                </a:solidFill>
              </a:rPr>
              <a:t>, as long as index (n) is measured for the data set)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Detector effects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What is the effect of pile-up (especially at early time)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Does calorimeter gain bias the FR measurement 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  ?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3E98-10F6-0E4B-AE96-A1E63D9CF4C9}" type="datetime1">
              <a:rPr lang="en-US" smtClean="0"/>
              <a:t>9/5/19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626" y="1805670"/>
            <a:ext cx="2641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97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0144" y="120188"/>
            <a:ext cx="1789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Efield</a:t>
            </a:r>
            <a:r>
              <a:rPr lang="en-US" sz="2400" dirty="0" smtClean="0"/>
              <a:t> checks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42503" y="598213"/>
            <a:ext cx="8440817" cy="6740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test the FR analysis ?</a:t>
            </a:r>
          </a:p>
          <a:p>
            <a:endParaRPr lang="en-US" b="1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Explore analytically dependence on </a:t>
            </a:r>
            <a:r>
              <a:rPr lang="en-US" dirty="0" err="1" smtClean="0"/>
              <a:t>betatron</a:t>
            </a:r>
            <a:r>
              <a:rPr lang="en-US" dirty="0" smtClean="0"/>
              <a:t> amplitude, quad </a:t>
            </a:r>
            <a:r>
              <a:rPr lang="en-US" dirty="0" smtClean="0"/>
              <a:t>offsets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 indicates effects are small and consistent with simulation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Simulation</a:t>
            </a:r>
          </a:p>
          <a:p>
            <a:pPr lvl="3"/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Generate a fast rotation signal in simulation with known momentum (radial) distribution and check that the FR analyses give the right </a:t>
            </a:r>
            <a:r>
              <a:rPr lang="en-US" dirty="0" smtClean="0"/>
              <a:t>answer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Not yet done. Statistics </a:t>
            </a:r>
            <a:r>
              <a:rPr lang="mr-IN" i="1" dirty="0" smtClean="0">
                <a:solidFill>
                  <a:srgbClr val="FF0000"/>
                </a:solidFill>
              </a:rPr>
              <a:t>–</a:t>
            </a:r>
            <a:r>
              <a:rPr lang="en-US" i="1" dirty="0" smtClean="0">
                <a:solidFill>
                  <a:srgbClr val="FF0000"/>
                </a:solidFill>
              </a:rPr>
              <a:t> in progress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Generate distributions with/without scraping and determine if the momentum distribution is different and/or the FR analysis is consistent</a:t>
            </a:r>
            <a:r>
              <a:rPr lang="en-US" dirty="0" smtClean="0"/>
              <a:t>? (</a:t>
            </a:r>
            <a:r>
              <a:rPr lang="en-US" i="1" dirty="0" smtClean="0">
                <a:solidFill>
                  <a:srgbClr val="FF0000"/>
                </a:solidFill>
              </a:rPr>
              <a:t>Yes. Simulation</a:t>
            </a:r>
            <a:r>
              <a:rPr lang="en-US" dirty="0" smtClean="0"/>
              <a:t>)</a:t>
            </a:r>
            <a:endParaRPr lang="en-US" dirty="0" smtClean="0"/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Explore dependence on quad misalignment, </a:t>
            </a:r>
            <a:r>
              <a:rPr lang="en-US" dirty="0" err="1" smtClean="0"/>
              <a:t>betatron</a:t>
            </a:r>
            <a:r>
              <a:rPr lang="en-US" dirty="0" smtClean="0"/>
              <a:t> amplitude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Our correction assumes that                      is a reliable proxy for E-field shift</a:t>
            </a:r>
          </a:p>
          <a:p>
            <a:pPr marL="1200150" lvl="2" indent="-285750">
              <a:buFont typeface="Wingdings" charset="2"/>
              <a:buChar char="§"/>
            </a:pPr>
            <a:r>
              <a:rPr lang="en-US" dirty="0" smtClean="0"/>
              <a:t>Compare with simulation with spin-</a:t>
            </a:r>
            <a:r>
              <a:rPr lang="en-US" dirty="0" smtClean="0"/>
              <a:t>tracking  </a:t>
            </a:r>
            <a:r>
              <a:rPr lang="en-US" i="1" dirty="0" smtClean="0">
                <a:solidFill>
                  <a:srgbClr val="FF0000"/>
                </a:solidFill>
              </a:rPr>
              <a:t>Established with simulation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Muon</a:t>
            </a:r>
            <a:r>
              <a:rPr lang="en-US" dirty="0" smtClean="0"/>
              <a:t> losses </a:t>
            </a:r>
            <a:r>
              <a:rPr lang="mr-IN" dirty="0" smtClean="0"/>
              <a:t>–</a:t>
            </a:r>
            <a:r>
              <a:rPr lang="en-US" dirty="0" smtClean="0"/>
              <a:t> gm2ringsim </a:t>
            </a:r>
            <a:r>
              <a:rPr lang="mr-IN" dirty="0" smtClean="0"/>
              <a:t>–</a:t>
            </a:r>
            <a:r>
              <a:rPr lang="en-US" dirty="0" smtClean="0"/>
              <a:t> distribution of evolution of distribution including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smtClean="0"/>
              <a:t>losses 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  <a:p>
            <a:pPr marL="1200150" lvl="2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Trackers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Measure radial distribution early to late to establish its stability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Pile up ? Gain?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8A32-BC1D-1644-BF25-E304BCD52208}" type="datetime1">
              <a:rPr lang="en-US" smtClean="0"/>
              <a:t>9/5/19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langle_bf_beta_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56" y="4247991"/>
            <a:ext cx="754184" cy="24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176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732" y="345415"/>
            <a:ext cx="861143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Pitch correction </a:t>
            </a:r>
          </a:p>
          <a:p>
            <a:r>
              <a:rPr lang="en-US" dirty="0" smtClean="0"/>
              <a:t>Lowest 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Measure of vertical distribution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Vertical distribution is extracted from tracker and </a:t>
            </a:r>
            <a:r>
              <a:rPr lang="en-US" dirty="0" err="1" smtClean="0"/>
              <a:t>calo</a:t>
            </a:r>
            <a:r>
              <a:rPr lang="en-US" dirty="0" smtClean="0"/>
              <a:t> data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of tracker angular distribution with offset distribution (vertical)?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Tracker/</a:t>
            </a:r>
            <a:r>
              <a:rPr lang="en-US" dirty="0" err="1" smtClean="0"/>
              <a:t>calo</a:t>
            </a:r>
            <a:r>
              <a:rPr lang="en-US" dirty="0" smtClean="0"/>
              <a:t> consistency?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with simulation</a:t>
            </a:r>
            <a:r>
              <a:rPr lang="en-US" dirty="0" smtClean="0"/>
              <a:t>?</a:t>
            </a:r>
          </a:p>
          <a:p>
            <a:pPr lvl="1"/>
            <a:r>
              <a:rPr lang="en-US" i="1" dirty="0" err="1" smtClean="0">
                <a:solidFill>
                  <a:srgbClr val="FF0000"/>
                </a:solidFill>
              </a:rPr>
              <a:t>Calo</a:t>
            </a:r>
            <a:r>
              <a:rPr lang="en-US" i="1" dirty="0" smtClean="0">
                <a:solidFill>
                  <a:srgbClr val="FF0000"/>
                </a:solidFill>
              </a:rPr>
              <a:t>/tracker acceptance and azimuthal dependence of acceptance in progress</a:t>
            </a:r>
            <a:endParaRPr lang="en-US" i="1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Higher order contributions from?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Radial B-field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Path length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the vertical distribution the whole story</a:t>
            </a:r>
            <a:r>
              <a:rPr lang="en-US" dirty="0" smtClean="0"/>
              <a:t>?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Addressed in simulation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 Quantify these dependencies (analytically and with simulation) 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And analytically 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We determine pitch correction by estimating                        along the </a:t>
            </a:r>
            <a:r>
              <a:rPr lang="en-US" dirty="0" err="1" smtClean="0"/>
              <a:t>muon’s</a:t>
            </a:r>
            <a:r>
              <a:rPr lang="en-US" dirty="0" smtClean="0"/>
              <a:t> trajectory </a:t>
            </a:r>
          </a:p>
          <a:p>
            <a:r>
              <a:rPr lang="en-US" dirty="0" smtClean="0"/>
              <a:t>We can compute the pitch correction directly by spin-tracking.</a:t>
            </a:r>
          </a:p>
          <a:p>
            <a:r>
              <a:rPr lang="en-US" dirty="0" smtClean="0"/>
              <a:t>    Are the results consistent?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Yes. Spin tracking and integration are equivalent 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23A8-6FC0-9243-A5ED-EE728D945A09}" type="datetime1">
              <a:rPr lang="en-US" smtClean="0"/>
              <a:t>9/5/19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langle_(_bf_vec_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573" y="5529681"/>
            <a:ext cx="1090099" cy="32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5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59A6C-2993-9646-A23E-75CEFA13B243}" type="datetime1">
              <a:rPr lang="en-US" smtClean="0"/>
              <a:t>9/5/19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784" y="814693"/>
            <a:ext cx="146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checks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716" y="1613412"/>
            <a:ext cx="68055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Simulate conditions of the different runs in as much detail as possible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Generate and track distribution and compute E-field and pitch corrections for that distribution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Not a substitute for measurement but a valuable cross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533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601</Words>
  <Application>Microsoft Macintosh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Efield/Pitch - status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23</cp:revision>
  <dcterms:created xsi:type="dcterms:W3CDTF">2018-12-19T14:50:01Z</dcterms:created>
  <dcterms:modified xsi:type="dcterms:W3CDTF">2019-09-05T18:50:40Z</dcterms:modified>
</cp:coreProperties>
</file>