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1264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72480-1026-F949-8EC2-0063B7695A5B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DFFE4-2A68-D64C-9AF0-4648A9D3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18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E713E-5497-3849-BF49-5CE748FD3228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5D535-E970-334B-A4B2-5ED79ABFF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66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5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0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7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8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4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7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6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A793-280B-9949-BFF8-0CDB11E86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2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E-field Pitch Review</a:t>
            </a:r>
            <a:br>
              <a:rPr lang="en-US" dirty="0" smtClean="0"/>
            </a:br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29, 2019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4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7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Measurements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4" y="1252481"/>
            <a:ext cx="8890000" cy="5298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00" dirty="0"/>
              <a:t>	</a:t>
            </a:r>
            <a:endParaRPr lang="en-US" sz="1400" dirty="0"/>
          </a:p>
          <a:p>
            <a:pPr lvl="0"/>
            <a:r>
              <a:rPr lang="en-US" sz="1800" dirty="0"/>
              <a:t>The </a:t>
            </a:r>
            <a:r>
              <a:rPr lang="en-US" sz="1800" dirty="0" err="1"/>
              <a:t>Efield</a:t>
            </a:r>
            <a:r>
              <a:rPr lang="en-US" sz="1800" dirty="0"/>
              <a:t> correction </a:t>
            </a:r>
            <a:r>
              <a:rPr lang="en-US" sz="1800" dirty="0" smtClean="0"/>
              <a:t>is based</a:t>
            </a:r>
            <a:r>
              <a:rPr lang="en-US" sz="1800" dirty="0" smtClean="0"/>
              <a:t> </a:t>
            </a:r>
            <a:r>
              <a:rPr lang="en-US" sz="1800" dirty="0"/>
              <a:t>on </a:t>
            </a:r>
            <a:r>
              <a:rPr lang="en-US" sz="1800" dirty="0" smtClean="0"/>
              <a:t>measurement of the</a:t>
            </a:r>
            <a:r>
              <a:rPr lang="en-US" sz="1800" dirty="0" smtClean="0"/>
              <a:t> </a:t>
            </a:r>
            <a:r>
              <a:rPr lang="en-US" sz="1800" dirty="0"/>
              <a:t>equilibrium radial distribution. </a:t>
            </a:r>
            <a:r>
              <a:rPr lang="en-US" sz="1800" dirty="0" smtClean="0"/>
              <a:t>There </a:t>
            </a:r>
            <a:r>
              <a:rPr lang="en-US" sz="1800" dirty="0"/>
              <a:t>are two distinct methods (</a:t>
            </a:r>
            <a:r>
              <a:rPr lang="en-US" sz="1800" dirty="0" err="1"/>
              <a:t>fourier</a:t>
            </a:r>
            <a:r>
              <a:rPr lang="en-US" sz="1800" dirty="0"/>
              <a:t> and CERN) for measuring the distribution.</a:t>
            </a:r>
          </a:p>
          <a:p>
            <a:pPr lvl="1"/>
            <a:r>
              <a:rPr lang="en-US" sz="1800" dirty="0" smtClean="0"/>
              <a:t>Are </a:t>
            </a:r>
            <a:r>
              <a:rPr lang="en-US" sz="1800" dirty="0" smtClean="0"/>
              <a:t>the </a:t>
            </a:r>
            <a:r>
              <a:rPr lang="en-US" sz="1800" dirty="0"/>
              <a:t>two methods </a:t>
            </a:r>
            <a:r>
              <a:rPr lang="en-US" sz="1800" dirty="0" smtClean="0"/>
              <a:t>consistent</a:t>
            </a:r>
            <a:r>
              <a:rPr lang="en-US" sz="1800" dirty="0" smtClean="0"/>
              <a:t>?</a:t>
            </a:r>
            <a:endParaRPr lang="en-US" sz="1800" dirty="0"/>
          </a:p>
          <a:p>
            <a:pPr lvl="1"/>
            <a:r>
              <a:rPr lang="en-US" sz="1800" dirty="0"/>
              <a:t>We will test the efficacy of the analyses methods with simulation. But such tests will likely depend on shortcuts (approximations) as </a:t>
            </a:r>
            <a:r>
              <a:rPr lang="en-US" sz="1800" dirty="0" smtClean="0"/>
              <a:t>it is likely </a:t>
            </a:r>
            <a:r>
              <a:rPr lang="en-US" sz="1800" dirty="0" smtClean="0"/>
              <a:t>im</a:t>
            </a:r>
            <a:r>
              <a:rPr lang="en-US" sz="1800" dirty="0" smtClean="0"/>
              <a:t>practical </a:t>
            </a:r>
            <a:r>
              <a:rPr lang="en-US" sz="1800" dirty="0"/>
              <a:t>to generate enough statistics. Have we appropriately prioritized the simulation effort?</a:t>
            </a:r>
          </a:p>
          <a:p>
            <a:pPr lvl="1"/>
            <a:r>
              <a:rPr lang="en-US" sz="1800" dirty="0"/>
              <a:t>The measurement of the distribution depends almost exclusively on the first 100 us of the fill. Have we adequately addressed this bias?</a:t>
            </a:r>
          </a:p>
          <a:p>
            <a:pPr lvl="1"/>
            <a:r>
              <a:rPr lang="en-US" sz="1800" dirty="0"/>
              <a:t>Have we addressed detector effects, including pile-up, gain </a:t>
            </a:r>
            <a:r>
              <a:rPr lang="en-US" sz="1800" dirty="0" smtClean="0"/>
              <a:t>bias ?</a:t>
            </a:r>
            <a:endParaRPr lang="en-US" sz="1800" dirty="0"/>
          </a:p>
          <a:p>
            <a:pPr lvl="1"/>
            <a:r>
              <a:rPr lang="en-US" sz="1800" dirty="0"/>
              <a:t>Distortion of radial distribution due to early to late correlation in injected </a:t>
            </a:r>
            <a:r>
              <a:rPr lang="en-US" sz="1800" dirty="0" smtClean="0"/>
              <a:t>bunch (plan to investigate with simulations) </a:t>
            </a:r>
            <a:endParaRPr lang="en-US" sz="1800" dirty="0"/>
          </a:p>
          <a:p>
            <a:pPr lvl="0"/>
            <a:r>
              <a:rPr lang="en-US" sz="1800" dirty="0" smtClean="0"/>
              <a:t>The </a:t>
            </a:r>
            <a:r>
              <a:rPr lang="en-US" sz="1800" dirty="0"/>
              <a:t>pitch correction is based on the tracker measurement of the vertical distribution.</a:t>
            </a:r>
          </a:p>
          <a:p>
            <a:pPr lvl="1"/>
            <a:r>
              <a:rPr lang="en-US" sz="1800" dirty="0"/>
              <a:t>Are the uncertainties ascribed to the measurement reasonable?</a:t>
            </a:r>
          </a:p>
          <a:p>
            <a:pPr lvl="1"/>
            <a:r>
              <a:rPr lang="en-US" sz="1800" dirty="0"/>
              <a:t>Is the differential acceptance of tracker and calorimeter adequately addressed?</a:t>
            </a:r>
          </a:p>
          <a:p>
            <a:pPr lvl="1"/>
            <a:r>
              <a:rPr lang="en-US" sz="1800" dirty="0"/>
              <a:t>Differential </a:t>
            </a:r>
            <a:r>
              <a:rPr lang="en-US" sz="1800" dirty="0" smtClean="0"/>
              <a:t>losses (plan to investigate in simulation)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5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494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Simulation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3" y="851569"/>
            <a:ext cx="8903367" cy="569895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sz="4800" dirty="0"/>
          </a:p>
          <a:p>
            <a:pPr lvl="0"/>
            <a:r>
              <a:rPr lang="en-US" sz="11200" dirty="0" smtClean="0"/>
              <a:t>The E-field correction requires </a:t>
            </a:r>
            <a:r>
              <a:rPr lang="en-US" sz="11200" dirty="0"/>
              <a:t>knowledge of the </a:t>
            </a:r>
            <a:r>
              <a:rPr lang="en-US" sz="11200" dirty="0" smtClean="0"/>
              <a:t>average </a:t>
            </a:r>
            <a:r>
              <a:rPr lang="en-US" sz="11200" dirty="0" err="1" smtClean="0">
                <a:latin typeface="Symbol" charset="2"/>
                <a:cs typeface="Symbol" charset="2"/>
              </a:rPr>
              <a:t>b</a:t>
            </a:r>
            <a:r>
              <a:rPr lang="en-US" sz="11200" dirty="0" err="1" smtClean="0"/>
              <a:t>XE</a:t>
            </a:r>
            <a:r>
              <a:rPr lang="en-US" sz="11200" dirty="0" smtClean="0"/>
              <a:t>  </a:t>
            </a:r>
            <a:r>
              <a:rPr lang="en-US" sz="11200" dirty="0"/>
              <a:t>along the trajectory, and </a:t>
            </a:r>
            <a:r>
              <a:rPr lang="en-US" sz="11200" dirty="0" smtClean="0"/>
              <a:t>the momentum</a:t>
            </a:r>
            <a:r>
              <a:rPr lang="en-US" sz="11200" dirty="0"/>
              <a:t>. To first approximation both are linearly related to the </a:t>
            </a:r>
            <a:r>
              <a:rPr lang="en-US" sz="11200" dirty="0" smtClean="0"/>
              <a:t>displacement of the closed orbit</a:t>
            </a:r>
            <a:r>
              <a:rPr lang="en-US" sz="11200" dirty="0" smtClean="0"/>
              <a:t>. </a:t>
            </a:r>
            <a:r>
              <a:rPr lang="en-US" sz="11200" dirty="0"/>
              <a:t>We evaluate the effect of field nonlinearity and distortions with </a:t>
            </a:r>
            <a:r>
              <a:rPr lang="en-US" sz="11200" dirty="0" smtClean="0"/>
              <a:t>simulation</a:t>
            </a:r>
            <a:r>
              <a:rPr lang="en-US" sz="11200" dirty="0"/>
              <a:t> </a:t>
            </a:r>
            <a:r>
              <a:rPr lang="en-US" sz="11200" dirty="0" smtClean="0"/>
              <a:t>including</a:t>
            </a:r>
            <a:endParaRPr lang="en-US" sz="16000" dirty="0"/>
          </a:p>
          <a:p>
            <a:pPr lvl="1"/>
            <a:r>
              <a:rPr lang="en-US" sz="8000" dirty="0" smtClean="0"/>
              <a:t>quad misalignment</a:t>
            </a:r>
            <a:r>
              <a:rPr lang="en-US" sz="14400" dirty="0" smtClean="0"/>
              <a:t>, </a:t>
            </a:r>
            <a:r>
              <a:rPr lang="en-US" sz="8000" dirty="0" smtClean="0"/>
              <a:t> </a:t>
            </a:r>
            <a:r>
              <a:rPr lang="en-US" sz="8000" dirty="0"/>
              <a:t>field </a:t>
            </a:r>
            <a:r>
              <a:rPr lang="en-US" sz="8000" dirty="0" smtClean="0"/>
              <a:t>errors</a:t>
            </a:r>
            <a:r>
              <a:rPr lang="en-US" sz="14400" dirty="0" smtClean="0"/>
              <a:t>, </a:t>
            </a:r>
            <a:r>
              <a:rPr lang="en-US" sz="8000" dirty="0" smtClean="0"/>
              <a:t>nonlinearity,</a:t>
            </a:r>
            <a:r>
              <a:rPr lang="en-US" sz="14400" dirty="0" smtClean="0"/>
              <a:t> </a:t>
            </a:r>
            <a:r>
              <a:rPr lang="en-US" sz="8000" dirty="0" smtClean="0"/>
              <a:t>fringe field</a:t>
            </a:r>
            <a:endParaRPr lang="en-US" sz="14400" dirty="0"/>
          </a:p>
          <a:p>
            <a:pPr lvl="1"/>
            <a:r>
              <a:rPr lang="en-US" sz="8000" dirty="0" smtClean="0"/>
              <a:t>radial </a:t>
            </a:r>
            <a:r>
              <a:rPr lang="en-US" sz="8000" dirty="0"/>
              <a:t>B-</a:t>
            </a:r>
            <a:r>
              <a:rPr lang="en-US" sz="8000" dirty="0" smtClean="0"/>
              <a:t>field</a:t>
            </a:r>
            <a:endParaRPr lang="en-US" sz="14400" dirty="0"/>
          </a:p>
          <a:p>
            <a:pPr lvl="1"/>
            <a:r>
              <a:rPr lang="en-US" sz="8000" dirty="0" smtClean="0"/>
              <a:t>measured </a:t>
            </a:r>
            <a:r>
              <a:rPr lang="en-US" sz="8000" dirty="0"/>
              <a:t>fields </a:t>
            </a:r>
            <a:r>
              <a:rPr lang="en-US" sz="8000" dirty="0" smtClean="0"/>
              <a:t>(broken resistor)</a:t>
            </a:r>
            <a:endParaRPr lang="en-US" sz="14400" dirty="0"/>
          </a:p>
          <a:p>
            <a:pPr lvl="1"/>
            <a:r>
              <a:rPr lang="en-US" sz="8000" dirty="0" err="1" smtClean="0"/>
              <a:t>betatron</a:t>
            </a:r>
            <a:r>
              <a:rPr lang="en-US" sz="8000" dirty="0" smtClean="0"/>
              <a:t> amplitude</a:t>
            </a:r>
            <a:endParaRPr lang="en-US" sz="14400" dirty="0"/>
          </a:p>
          <a:p>
            <a:pPr lvl="1"/>
            <a:r>
              <a:rPr lang="en-US" sz="8000" dirty="0" err="1" smtClean="0"/>
              <a:t>muon</a:t>
            </a:r>
            <a:r>
              <a:rPr lang="en-US" sz="8000" dirty="0" smtClean="0"/>
              <a:t> </a:t>
            </a:r>
            <a:r>
              <a:rPr lang="en-US" sz="8000" dirty="0"/>
              <a:t>losses</a:t>
            </a:r>
            <a:endParaRPr lang="en-US" sz="14400" dirty="0"/>
          </a:p>
          <a:p>
            <a:pPr lvl="0"/>
            <a:r>
              <a:rPr lang="en-US" sz="11200" dirty="0" smtClean="0"/>
              <a:t>The </a:t>
            </a:r>
            <a:r>
              <a:rPr lang="en-US" sz="11200" dirty="0"/>
              <a:t>pitch correction </a:t>
            </a:r>
            <a:r>
              <a:rPr lang="en-US" sz="11200" dirty="0" smtClean="0"/>
              <a:t>depends </a:t>
            </a:r>
            <a:r>
              <a:rPr lang="en-US" sz="11200" dirty="0"/>
              <a:t>on knowledge of the pitching angle, which is to first approximation linearly related to the vertical displacement. </a:t>
            </a:r>
            <a:r>
              <a:rPr lang="en-US" sz="11200" dirty="0" smtClean="0"/>
              <a:t>We evaluate </a:t>
            </a:r>
            <a:r>
              <a:rPr lang="en-US" sz="11200" dirty="0"/>
              <a:t>the effect of nonlinearities, </a:t>
            </a:r>
            <a:r>
              <a:rPr lang="en-US" sz="11200" dirty="0" err="1"/>
              <a:t>etc</a:t>
            </a:r>
            <a:r>
              <a:rPr lang="en-US" sz="11200" dirty="0"/>
              <a:t> with simulation as above.</a:t>
            </a:r>
            <a:endParaRPr lang="en-US" sz="16000" dirty="0"/>
          </a:p>
          <a:p>
            <a:pPr marL="0" indent="0">
              <a:buNone/>
            </a:pPr>
            <a:r>
              <a:rPr lang="en-US" sz="9600" dirty="0"/>
              <a:t>     </a:t>
            </a:r>
            <a:r>
              <a:rPr lang="en-US" sz="9600" dirty="0" smtClean="0"/>
              <a:t>   </a:t>
            </a:r>
            <a:endParaRPr lang="en-US" sz="1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9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494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else?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3" y="1159042"/>
            <a:ext cx="8903367" cy="5698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sz="4800" dirty="0"/>
          </a:p>
          <a:p>
            <a:pPr lvl="0"/>
            <a:r>
              <a:rPr lang="en-US" sz="2400" dirty="0" smtClean="0"/>
              <a:t>Are </a:t>
            </a:r>
            <a:r>
              <a:rPr lang="en-US" sz="2400" dirty="0"/>
              <a:t>the studies we describe sufficient to instill confidence in the claimed uncertainties? Is there some additional study that should be completed?</a:t>
            </a:r>
          </a:p>
          <a:p>
            <a:pPr lvl="0"/>
            <a:r>
              <a:rPr lang="en-US" sz="2400" dirty="0" smtClean="0"/>
              <a:t>Are additional measurements required?</a:t>
            </a:r>
            <a:endParaRPr lang="en-US" sz="2400" dirty="0"/>
          </a:p>
          <a:p>
            <a:pPr lvl="1"/>
            <a:r>
              <a:rPr lang="en-US" sz="2400" dirty="0" smtClean="0"/>
              <a:t>(for examp</a:t>
            </a:r>
            <a:r>
              <a:rPr lang="en-US" sz="2400" dirty="0" smtClean="0"/>
              <a:t>le) Survey</a:t>
            </a:r>
            <a:r>
              <a:rPr lang="en-US" sz="2400" dirty="0" smtClean="0"/>
              <a:t> </a:t>
            </a:r>
            <a:r>
              <a:rPr lang="en-US" sz="2400" dirty="0"/>
              <a:t>of top and bottom quad plates</a:t>
            </a:r>
            <a:r>
              <a:rPr lang="en-US" sz="2400" dirty="0" smtClean="0"/>
              <a:t>?</a:t>
            </a:r>
            <a:r>
              <a:rPr lang="en-US" sz="2400" dirty="0"/>
              <a:t>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A793-280B-9949-BFF8-0CDB11E867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3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50</Words>
  <Application>Microsoft Macintosh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E-field Pitch Review Charge</vt:lpstr>
      <vt:lpstr>Measurements</vt:lpstr>
      <vt:lpstr>Simulation</vt:lpstr>
      <vt:lpstr>What else?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David Rubin</dc:creator>
  <cp:lastModifiedBy>David Rubin</cp:lastModifiedBy>
  <cp:revision>5</cp:revision>
  <dcterms:created xsi:type="dcterms:W3CDTF">2019-04-28T11:04:50Z</dcterms:created>
  <dcterms:modified xsi:type="dcterms:W3CDTF">2019-04-29T12:52:12Z</dcterms:modified>
</cp:coreProperties>
</file>