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0" r:id="rId2"/>
    <p:sldId id="264" r:id="rId3"/>
    <p:sldId id="263" r:id="rId4"/>
    <p:sldId id="262" r:id="rId5"/>
    <p:sldId id="261" r:id="rId6"/>
    <p:sldId id="265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8083" autoAdjust="0"/>
  </p:normalViewPr>
  <p:slideViewPr>
    <p:cSldViewPr snapToGrid="0" snapToObjects="1">
      <p:cViewPr varScale="1">
        <p:scale>
          <a:sx n="143" d="100"/>
          <a:sy n="143" d="100"/>
        </p:scale>
        <p:origin x="-135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6" d="100"/>
        <a:sy n="106" d="100"/>
      </p:scale>
      <p:origin x="0" y="517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handoutMaster" Target="handoutMasters/handoutMaster1.xml"/><Relationship Id="rId10" Type="http://schemas.openxmlformats.org/officeDocument/2006/relationships/printerSettings" Target="printerSettings/printerSettings1.bin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29718B-D69A-2441-B0FC-C3B86F345AEE}" type="datetimeFigureOut">
              <a:rPr lang="en-US" smtClean="0"/>
              <a:t>6/13/19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960A91-B96A-1F49-96A1-621C409AC8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74277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8FFA7D-5E0E-7446-BFF3-9E39D6B9F817}" type="datetimeFigureOut">
              <a:rPr lang="en-US" smtClean="0"/>
              <a:t>6/13/19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B394F4-7101-D845-B614-E8912C7BE2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357748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June 13, 2019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2ECAA-55DE-A546-88ED-23926A155F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98443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June 13, 2019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2ECAA-55DE-A546-88ED-23926A155F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9949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June 13, 2019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2ECAA-55DE-A546-88ED-23926A155F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6829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June 13, 2019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2ECAA-55DE-A546-88ED-23926A155F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614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June 13, 2019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2ECAA-55DE-A546-88ED-23926A155F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8962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June 13, 2019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2ECAA-55DE-A546-88ED-23926A155F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7505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June 13, 2019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2ECAA-55DE-A546-88ED-23926A155F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268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June 13, 2019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2ECAA-55DE-A546-88ED-23926A155F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0926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June 13, 2019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2ECAA-55DE-A546-88ED-23926A155F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4969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June 13, 2019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2ECAA-55DE-A546-88ED-23926A155F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5830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June 13, 2019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2ECAA-55DE-A546-88ED-23926A155F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59630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June 13, 2019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A2ECAA-55DE-A546-88ED-23926A155F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71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emf"/><Relationship Id="rId3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emf"/><Relationship Id="rId3" Type="http://schemas.openxmlformats.org/officeDocument/2006/relationships/image" Target="../media/image4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emf"/><Relationship Id="rId3" Type="http://schemas.openxmlformats.org/officeDocument/2006/relationships/image" Target="../media/image6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 </a:t>
            </a:r>
            <a:r>
              <a:rPr lang="mr-IN" dirty="0" smtClean="0"/>
              <a:t>–</a:t>
            </a:r>
            <a:r>
              <a:rPr lang="en-US" dirty="0" smtClean="0"/>
              <a:t> </a:t>
            </a:r>
            <a:r>
              <a:rPr lang="en-US" dirty="0" smtClean="0"/>
              <a:t>Field </a:t>
            </a:r>
            <a:r>
              <a:rPr lang="en-US" dirty="0"/>
              <a:t>/</a:t>
            </a:r>
            <a:r>
              <a:rPr lang="en-US" dirty="0" smtClean="0"/>
              <a:t> Pitch systematic update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D. </a:t>
            </a:r>
            <a:r>
              <a:rPr lang="en-US" dirty="0" smtClean="0"/>
              <a:t>Rubin</a:t>
            </a:r>
          </a:p>
          <a:p>
            <a:r>
              <a:rPr lang="en-US" dirty="0" smtClean="0"/>
              <a:t>June 13,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25458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June 13, 2019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cxnSp>
        <p:nvCxnSpPr>
          <p:cNvPr id="5" name="Straight Connector 4"/>
          <p:cNvCxnSpPr/>
          <p:nvPr/>
        </p:nvCxnSpPr>
        <p:spPr>
          <a:xfrm>
            <a:off x="2939996" y="1809368"/>
            <a:ext cx="8699" cy="185286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>
            <a:spLocks noChangeAspect="1"/>
          </p:cNvSpPr>
          <p:nvPr/>
        </p:nvSpPr>
        <p:spPr>
          <a:xfrm>
            <a:off x="2948695" y="1304831"/>
            <a:ext cx="2811752" cy="2809747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100000"/>
                  <a:shade val="100000"/>
                  <a:satMod val="130000"/>
                  <a:alpha val="0"/>
                </a:schemeClr>
              </a:gs>
              <a:gs pos="100000">
                <a:schemeClr val="accent1">
                  <a:tint val="50000"/>
                  <a:shade val="100000"/>
                  <a:satMod val="350000"/>
                  <a:alpha val="0"/>
                </a:schemeClr>
              </a:gs>
            </a:gsLst>
            <a:lin ang="16200000" scaled="0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5756097" y="1809368"/>
            <a:ext cx="8699" cy="185286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H="1">
            <a:off x="3470588" y="1304831"/>
            <a:ext cx="185623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>
            <a:off x="3470588" y="4097180"/>
            <a:ext cx="185623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6206802" y="1529018"/>
            <a:ext cx="13131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Quad plates</a:t>
            </a:r>
            <a:endParaRPr lang="en-US" dirty="0"/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6019800" y="2705355"/>
            <a:ext cx="503862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H="1">
            <a:off x="4999353" y="2705355"/>
            <a:ext cx="480523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6130954" y="2764259"/>
            <a:ext cx="7854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±2mm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986423" y="1809368"/>
            <a:ext cx="14564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ΔV</a:t>
            </a:r>
            <a:r>
              <a:rPr lang="en-US" baseline="-25000" dirty="0" err="1" smtClean="0"/>
              <a:t>p</a:t>
            </a:r>
            <a:r>
              <a:rPr lang="en-US" dirty="0" smtClean="0"/>
              <a:t> = ± </a:t>
            </a:r>
            <a:r>
              <a:rPr lang="en-US" dirty="0"/>
              <a:t>5</a:t>
            </a:r>
            <a:r>
              <a:rPr lang="en-US" dirty="0" smtClean="0"/>
              <a:t>% V</a:t>
            </a:r>
            <a:r>
              <a:rPr lang="en-US" baseline="-25000" dirty="0" smtClean="0"/>
              <a:t>0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382816" y="4558226"/>
            <a:ext cx="7137165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Create </a:t>
            </a:r>
            <a:r>
              <a:rPr lang="en-US" i="1" dirty="0" smtClean="0"/>
              <a:t>configurations</a:t>
            </a:r>
            <a:r>
              <a:rPr lang="en-US" dirty="0" smtClean="0"/>
              <a:t> that span the space of possibilities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Vary alignment of each of 2X4X4 quad plates </a:t>
            </a:r>
            <a:r>
              <a:rPr lang="en-US" dirty="0" err="1" smtClean="0">
                <a:latin typeface="Symbol" charset="2"/>
                <a:cs typeface="Symbol" charset="2"/>
              </a:rPr>
              <a:t>D</a:t>
            </a:r>
            <a:r>
              <a:rPr lang="en-US" dirty="0" err="1" smtClean="0"/>
              <a:t>x</a:t>
            </a:r>
            <a:r>
              <a:rPr lang="en-US" dirty="0" smtClean="0"/>
              <a:t>= ±2mm, </a:t>
            </a:r>
            <a:r>
              <a:rPr lang="en-US" dirty="0" err="1" smtClean="0">
                <a:latin typeface="Symbol" charset="2"/>
                <a:cs typeface="Symbol" charset="2"/>
              </a:rPr>
              <a:t>D</a:t>
            </a:r>
            <a:r>
              <a:rPr lang="en-US" dirty="0" err="1" smtClean="0"/>
              <a:t>y</a:t>
            </a:r>
            <a:r>
              <a:rPr lang="en-US" dirty="0" smtClean="0"/>
              <a:t>= ±2mm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Vary voltage on each of 32 quad plates </a:t>
            </a:r>
            <a:r>
              <a:rPr lang="en-US" dirty="0" err="1"/>
              <a:t>ΔV</a:t>
            </a:r>
            <a:r>
              <a:rPr lang="en-US" baseline="-25000" dirty="0" err="1"/>
              <a:t>p</a:t>
            </a:r>
            <a:r>
              <a:rPr lang="en-US" dirty="0"/>
              <a:t> = ± 5</a:t>
            </a:r>
            <a:r>
              <a:rPr lang="en-US" dirty="0" smtClean="0"/>
              <a:t>% V</a:t>
            </a:r>
            <a:r>
              <a:rPr lang="en-US" baseline="-25000" dirty="0" smtClean="0"/>
              <a:t>0</a:t>
            </a:r>
          </a:p>
          <a:p>
            <a:r>
              <a:rPr lang="en-US" dirty="0"/>
              <a:t> </a:t>
            </a:r>
            <a:r>
              <a:rPr lang="en-US" dirty="0" smtClean="0"/>
              <a:t>    </a:t>
            </a:r>
            <a:r>
              <a:rPr lang="en-US" i="1" dirty="0" smtClean="0"/>
              <a:t>Note that both misalignment and voltage errors enhance nonlinearities</a:t>
            </a:r>
            <a:endParaRPr lang="en-US" i="1" dirty="0"/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Vary radial magnetic field </a:t>
            </a:r>
            <a:r>
              <a:rPr lang="en-US" dirty="0" err="1">
                <a:latin typeface="Symbol" charset="2"/>
                <a:cs typeface="Symbol" charset="2"/>
              </a:rPr>
              <a:t>D</a:t>
            </a:r>
            <a:r>
              <a:rPr lang="en-US" dirty="0" err="1"/>
              <a:t>B</a:t>
            </a:r>
            <a:r>
              <a:rPr lang="en-US" baseline="-25000" dirty="0" err="1"/>
              <a:t>r</a:t>
            </a:r>
            <a:r>
              <a:rPr lang="en-US" dirty="0"/>
              <a:t> = </a:t>
            </a:r>
            <a:r>
              <a:rPr lang="en-US" dirty="0" smtClean="0"/>
              <a:t>±30 ppm (uniformly)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pPr marL="285750" indent="-285750">
              <a:buFont typeface="Arial"/>
              <a:buChar char="•"/>
            </a:pPr>
            <a:endParaRPr lang="en-US" dirty="0" smtClean="0"/>
          </a:p>
          <a:p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1052484" y="2670568"/>
            <a:ext cx="1552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Symbol" charset="2"/>
                <a:cs typeface="Symbol" charset="2"/>
              </a:rPr>
              <a:t>D</a:t>
            </a:r>
            <a:r>
              <a:rPr lang="en-US" dirty="0" err="1" smtClean="0"/>
              <a:t>B</a:t>
            </a:r>
            <a:r>
              <a:rPr lang="en-US" baseline="-25000" dirty="0" err="1" smtClean="0"/>
              <a:t>r</a:t>
            </a:r>
            <a:r>
              <a:rPr lang="en-US" dirty="0" smtClean="0"/>
              <a:t> = ±30 ppm</a:t>
            </a:r>
            <a:endParaRPr lang="en-US" dirty="0"/>
          </a:p>
        </p:txBody>
      </p:sp>
      <p:cxnSp>
        <p:nvCxnSpPr>
          <p:cNvPr id="23" name="Straight Arrow Connector 22"/>
          <p:cNvCxnSpPr/>
          <p:nvPr/>
        </p:nvCxnSpPr>
        <p:spPr>
          <a:xfrm flipV="1">
            <a:off x="3951399" y="774207"/>
            <a:ext cx="0" cy="452343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3951399" y="1526822"/>
            <a:ext cx="1" cy="53482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288302" y="139187"/>
            <a:ext cx="839849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Systematically explore dependence of E-field and Pitch correction on </a:t>
            </a:r>
          </a:p>
          <a:p>
            <a:r>
              <a:rPr lang="en-US" sz="2000" dirty="0"/>
              <a:t> </a:t>
            </a:r>
            <a:r>
              <a:rPr lang="en-US" sz="2000" dirty="0" smtClean="0"/>
              <a:t>      field and </a:t>
            </a:r>
            <a:r>
              <a:rPr lang="en-US" sz="2000" dirty="0"/>
              <a:t>alignment errors </a:t>
            </a:r>
            <a:r>
              <a:rPr lang="en-US" sz="2000" dirty="0" smtClean="0"/>
              <a:t>and nonlinearity with simulation</a:t>
            </a:r>
            <a:endParaRPr lang="en-US" sz="20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1281252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June 13, 2019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09241" y="26643"/>
            <a:ext cx="4800600" cy="32004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91479" y="3200400"/>
            <a:ext cx="4800600" cy="32004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73431" y="786902"/>
            <a:ext cx="285076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Distribution of E-field contributions for 424 configurations of quad plate misalignment, voltage errors and radial B-field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63442" y="4049528"/>
            <a:ext cx="33974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Error in estimation of E-field contribution for 424 </a:t>
            </a:r>
            <a:r>
              <a:rPr lang="en-US" dirty="0" err="1" smtClean="0"/>
              <a:t>configs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76001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June 13, 2019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66788" y="3218117"/>
            <a:ext cx="4800600" cy="32004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66788" y="117144"/>
            <a:ext cx="4800600" cy="32004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73431" y="786902"/>
            <a:ext cx="285076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Distribution of pitch contributions for 424 configurations of quad plate misalignment, voltage errors and radial B-field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57200" y="4049528"/>
            <a:ext cx="35036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Error in estimation of pitch contribution for 424 configurations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33816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June 13, 2019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26657" y="95392"/>
            <a:ext cx="4572000" cy="32004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95394" y="3295792"/>
            <a:ext cx="4572000" cy="320040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683829" y="1218460"/>
            <a:ext cx="29751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Width of vertical distribution in 15 </a:t>
            </a:r>
            <a:r>
              <a:rPr lang="en-US" dirty="0" err="1" smtClean="0"/>
              <a:t>deg</a:t>
            </a:r>
            <a:r>
              <a:rPr lang="en-US" dirty="0" smtClean="0"/>
              <a:t> azimuthal bins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1118993" y="4822135"/>
            <a:ext cx="27480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Same with suppressed zero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76014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June 13, 2019</a:t>
            </a:r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6719" y="1850072"/>
            <a:ext cx="4938440" cy="345690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124857" y="417286"/>
            <a:ext cx="786734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maximum pitch angle is determined by the physical aperture (collimators)</a:t>
            </a:r>
          </a:p>
          <a:p>
            <a:r>
              <a:rPr lang="en-US" dirty="0" smtClean="0"/>
              <a:t>The average pitch correction for the distribution depends on the vertical acceptance of the detector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925286" y="1420976"/>
            <a:ext cx="25238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If aperture is 45mm then</a:t>
            </a:r>
            <a:endParaRPr lang="en-US" dirty="0">
              <a:solidFill>
                <a:srgbClr val="0000FF"/>
              </a:solidFill>
            </a:endParaRPr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2604091"/>
              </p:ext>
            </p:extLst>
          </p:nvPr>
        </p:nvGraphicFramePr>
        <p:xfrm>
          <a:off x="6227251" y="2684504"/>
          <a:ext cx="2403929" cy="16449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15358"/>
                <a:gridCol w="1088571"/>
              </a:tblGrid>
              <a:tr h="411238">
                <a:tc>
                  <a:txBody>
                    <a:bodyPr/>
                    <a:lstStyle/>
                    <a:p>
                      <a:r>
                        <a:rPr lang="en-US" dirty="0" smtClean="0"/>
                        <a:t>Acceptance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C</a:t>
                      </a:r>
                      <a:r>
                        <a:rPr lang="en-US" baseline="-25000" dirty="0" err="1" smtClean="0"/>
                        <a:t>p</a:t>
                      </a:r>
                      <a:r>
                        <a:rPr lang="en-US" baseline="-25000" dirty="0" smtClean="0"/>
                        <a:t> </a:t>
                      </a:r>
                      <a:r>
                        <a:rPr lang="en-US" baseline="0" dirty="0" smtClean="0"/>
                        <a:t>[ppm]</a:t>
                      </a:r>
                      <a:endParaRPr lang="en-US" dirty="0"/>
                    </a:p>
                  </a:txBody>
                  <a:tcPr/>
                </a:tc>
              </a:tr>
              <a:tr h="411238">
                <a:tc>
                  <a:txBody>
                    <a:bodyPr/>
                    <a:lstStyle/>
                    <a:p>
                      <a:r>
                        <a:rPr lang="en-US" dirty="0" smtClean="0"/>
                        <a:t>± 1 mm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-0.09</a:t>
                      </a:r>
                      <a:endParaRPr lang="en-US" dirty="0"/>
                    </a:p>
                  </a:txBody>
                  <a:tcPr/>
                </a:tc>
              </a:tr>
              <a:tr h="411238">
                <a:tc>
                  <a:txBody>
                    <a:bodyPr/>
                    <a:lstStyle/>
                    <a:p>
                      <a:r>
                        <a:rPr lang="en-US" dirty="0" smtClean="0"/>
                        <a:t>± 10 mm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-0.11</a:t>
                      </a:r>
                      <a:endParaRPr lang="en-US" dirty="0"/>
                    </a:p>
                  </a:txBody>
                  <a:tcPr/>
                </a:tc>
              </a:tr>
              <a:tr h="411238">
                <a:tc>
                  <a:txBody>
                    <a:bodyPr/>
                    <a:lstStyle/>
                    <a:p>
                      <a:r>
                        <a:rPr lang="en-US" dirty="0" smtClean="0"/>
                        <a:t>± 40 mm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-0.175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62429" y="114692"/>
            <a:ext cx="2395182" cy="40011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Pitch and acceptance</a:t>
            </a:r>
            <a:endParaRPr lang="en-US" sz="2000" dirty="0">
              <a:solidFill>
                <a:srgbClr val="0000FF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184071" y="217714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08835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20064</TotalTime>
  <Words>274</Words>
  <Application>Microsoft Macintosh PowerPoint</Application>
  <PresentationFormat>On-screen Show (4:3)</PresentationFormat>
  <Paragraphs>46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E – Field / Pitch systematic update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Rubin</dc:creator>
  <cp:lastModifiedBy>David Rubin</cp:lastModifiedBy>
  <cp:revision>47</cp:revision>
  <dcterms:created xsi:type="dcterms:W3CDTF">2019-05-16T14:47:14Z</dcterms:created>
  <dcterms:modified xsi:type="dcterms:W3CDTF">2019-06-13T23:34:29Z</dcterms:modified>
</cp:coreProperties>
</file>