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0" r:id="rId2"/>
    <p:sldId id="275" r:id="rId3"/>
    <p:sldId id="272" r:id="rId4"/>
    <p:sldId id="278" r:id="rId5"/>
    <p:sldId id="274" r:id="rId6"/>
    <p:sldId id="271" r:id="rId7"/>
    <p:sldId id="270" r:id="rId8"/>
    <p:sldId id="269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083" autoAdjust="0"/>
  </p:normalViewPr>
  <p:slideViewPr>
    <p:cSldViewPr snapToGrid="0" snapToObjects="1">
      <p:cViewPr varScale="1">
        <p:scale>
          <a:sx n="117" d="100"/>
          <a:sy n="117" d="100"/>
        </p:scale>
        <p:origin x="-120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9718B-D69A-2441-B0FC-C3B86F345AEE}" type="datetimeFigureOut">
              <a:rPr lang="en-US" smtClean="0"/>
              <a:t>7/18/19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60A91-B96A-1F49-96A1-621C409AC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4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FFA7D-5E0E-7446-BFF3-9E39D6B9F817}" type="datetimeFigureOut">
              <a:rPr lang="en-US" smtClean="0"/>
              <a:t>7/18/19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394F4-7101-D845-B614-E8912C7BE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5774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18,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44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18,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9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18,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82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18,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18,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9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18,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50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18, 2019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6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18,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26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18,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96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18,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83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18,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6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18,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1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5" Type="http://schemas.openxmlformats.org/officeDocument/2006/relationships/image" Target="../media/image6.emf"/><Relationship Id="rId6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5" Type="http://schemas.openxmlformats.org/officeDocument/2006/relationships/image" Target="../media/image13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4" Type="http://schemas.openxmlformats.org/officeDocument/2006/relationships/image" Target="../media/image16.emf"/><Relationship Id="rId5" Type="http://schemas.openxmlformats.org/officeDocument/2006/relationships/image" Target="../media/image17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emf"/><Relationship Id="rId3" Type="http://schemas.openxmlformats.org/officeDocument/2006/relationships/image" Target="../media/image1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 </a:t>
            </a:r>
            <a:r>
              <a:rPr lang="mr-IN" dirty="0" smtClean="0"/>
              <a:t>–</a:t>
            </a:r>
            <a:r>
              <a:rPr lang="en-US" dirty="0" smtClean="0"/>
              <a:t> Field </a:t>
            </a:r>
            <a:r>
              <a:rPr lang="en-US" dirty="0"/>
              <a:t>/</a:t>
            </a:r>
            <a:r>
              <a:rPr lang="en-US" dirty="0" smtClean="0"/>
              <a:t> Pitch systematic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Rubin</a:t>
            </a:r>
          </a:p>
          <a:p>
            <a:r>
              <a:rPr lang="en-US" dirty="0" smtClean="0"/>
              <a:t>July 18,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545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939996" y="1809368"/>
            <a:ext cx="8699" cy="18528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>
            <a:spLocks noChangeAspect="1"/>
          </p:cNvSpPr>
          <p:nvPr/>
        </p:nvSpPr>
        <p:spPr>
          <a:xfrm>
            <a:off x="2948695" y="1304831"/>
            <a:ext cx="2811752" cy="280974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756097" y="1809368"/>
            <a:ext cx="8699" cy="18528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470588" y="1304831"/>
            <a:ext cx="18562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470588" y="4097180"/>
            <a:ext cx="18562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206802" y="1529018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Quad plates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019800" y="2705355"/>
            <a:ext cx="50386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999353" y="2705355"/>
            <a:ext cx="4805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130954" y="2764259"/>
            <a:ext cx="785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±2mm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986423" y="1809368"/>
            <a:ext cx="1456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ΔV</a:t>
            </a:r>
            <a:r>
              <a:rPr lang="en-US" baseline="-25000" dirty="0" err="1" smtClean="0"/>
              <a:t>p</a:t>
            </a:r>
            <a:r>
              <a:rPr lang="en-US" dirty="0" smtClean="0"/>
              <a:t> = ± </a:t>
            </a:r>
            <a:r>
              <a:rPr lang="en-US" dirty="0"/>
              <a:t>5</a:t>
            </a:r>
            <a:r>
              <a:rPr lang="en-US" dirty="0" smtClean="0"/>
              <a:t>% V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88302" y="4249798"/>
            <a:ext cx="877932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Create </a:t>
            </a:r>
            <a:r>
              <a:rPr lang="en-US" i="1" dirty="0" smtClean="0"/>
              <a:t>configurations</a:t>
            </a:r>
            <a:r>
              <a:rPr lang="en-US" dirty="0" smtClean="0"/>
              <a:t> that span the space of possibilities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Vary alignment of each of 2X4X4 quad plates </a:t>
            </a:r>
            <a:r>
              <a:rPr lang="en-US" dirty="0" err="1" smtClean="0">
                <a:latin typeface="Symbol" charset="2"/>
                <a:cs typeface="Symbol" charset="2"/>
              </a:rPr>
              <a:t>D</a:t>
            </a:r>
            <a:r>
              <a:rPr lang="en-US" dirty="0" err="1" smtClean="0"/>
              <a:t>x</a:t>
            </a:r>
            <a:r>
              <a:rPr lang="en-US" dirty="0" smtClean="0"/>
              <a:t>= ±2mm, </a:t>
            </a:r>
            <a:r>
              <a:rPr lang="en-US" dirty="0" err="1" smtClean="0">
                <a:latin typeface="Symbol" charset="2"/>
                <a:cs typeface="Symbol" charset="2"/>
              </a:rPr>
              <a:t>D</a:t>
            </a:r>
            <a:r>
              <a:rPr lang="en-US" dirty="0" err="1" smtClean="0"/>
              <a:t>y</a:t>
            </a:r>
            <a:r>
              <a:rPr lang="en-US" dirty="0" smtClean="0"/>
              <a:t>= ±2mm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Vary voltage on each of 32 quad plates </a:t>
            </a:r>
            <a:r>
              <a:rPr lang="en-US" dirty="0" err="1"/>
              <a:t>ΔV</a:t>
            </a:r>
            <a:r>
              <a:rPr lang="en-US" baseline="-25000" dirty="0" err="1"/>
              <a:t>p</a:t>
            </a:r>
            <a:r>
              <a:rPr lang="en-US" dirty="0"/>
              <a:t> = ± 5</a:t>
            </a:r>
            <a:r>
              <a:rPr lang="en-US" dirty="0" smtClean="0"/>
              <a:t>% V</a:t>
            </a:r>
            <a:r>
              <a:rPr lang="en-US" baseline="-25000" dirty="0" smtClean="0"/>
              <a:t>0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i="1" dirty="0" smtClean="0"/>
              <a:t>Note that both misalignment and voltage errors enhance nonlinearities</a:t>
            </a:r>
            <a:endParaRPr lang="en-US" i="1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Vary radial magnetic field </a:t>
            </a:r>
            <a:r>
              <a:rPr lang="en-US" dirty="0" err="1">
                <a:latin typeface="Symbol" charset="2"/>
                <a:cs typeface="Symbol" charset="2"/>
              </a:rPr>
              <a:t>D</a:t>
            </a:r>
            <a:r>
              <a:rPr lang="en-US" dirty="0" err="1"/>
              <a:t>B</a:t>
            </a:r>
            <a:r>
              <a:rPr lang="en-US" baseline="-25000" dirty="0" err="1"/>
              <a:t>r</a:t>
            </a:r>
            <a:r>
              <a:rPr lang="en-US" dirty="0"/>
              <a:t> = </a:t>
            </a:r>
            <a:r>
              <a:rPr lang="en-US" dirty="0" smtClean="0"/>
              <a:t>±30 ppm (uniformly)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There are 512 configurations where all inner(outer/top/bottom) plates have the same position and voltage offsets</a:t>
            </a:r>
          </a:p>
          <a:p>
            <a:endParaRPr lang="en-US" i="1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052484" y="2670568"/>
            <a:ext cx="1552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Symbol" charset="2"/>
                <a:cs typeface="Symbol" charset="2"/>
              </a:rPr>
              <a:t>D</a:t>
            </a:r>
            <a:r>
              <a:rPr lang="en-US" dirty="0" err="1" smtClean="0"/>
              <a:t>B</a:t>
            </a:r>
            <a:r>
              <a:rPr lang="en-US" baseline="-25000" dirty="0" err="1" smtClean="0"/>
              <a:t>r</a:t>
            </a:r>
            <a:r>
              <a:rPr lang="en-US" dirty="0" smtClean="0"/>
              <a:t> = ±30 ppm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3951399" y="774207"/>
            <a:ext cx="0" cy="4523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951399" y="1526822"/>
            <a:ext cx="1" cy="53482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88302" y="139187"/>
            <a:ext cx="83984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Systematically explore dependence of E-field and Pitch correction on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field and </a:t>
            </a:r>
            <a:r>
              <a:rPr lang="en-US" sz="2000" dirty="0"/>
              <a:t>alignment errors </a:t>
            </a:r>
            <a:r>
              <a:rPr lang="en-US" sz="2000" dirty="0" smtClean="0"/>
              <a:t>and nonlinearity with simulation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18, 2019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25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18,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8700" y="384520"/>
            <a:ext cx="4362634" cy="29084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9646" y="3292943"/>
            <a:ext cx="4361688" cy="290779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91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 May 2019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D. Rubin                                                Elba</a:t>
            </a:r>
            <a:endParaRPr lang="en-US"/>
          </a:p>
        </p:txBody>
      </p:sp>
      <p:pic>
        <p:nvPicPr>
          <p:cNvPr id="12" name="Picture 11" descr="C_p_=_-_frac_n_l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508" y="1299285"/>
            <a:ext cx="1898181" cy="819433"/>
          </a:xfrm>
          <a:prstGeom prst="rect">
            <a:avLst/>
          </a:prstGeom>
        </p:spPr>
      </p:pic>
      <p:pic>
        <p:nvPicPr>
          <p:cNvPr id="6" name="Picture 5" descr="C_e_=_-2_beta^2_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498" y="289192"/>
            <a:ext cx="3475933" cy="837574"/>
          </a:xfrm>
          <a:prstGeom prst="rect">
            <a:avLst/>
          </a:prstGeom>
        </p:spPr>
      </p:pic>
      <p:pic>
        <p:nvPicPr>
          <p:cNvPr id="7" name="Picture 6" descr="n_y_&amp;=&amp;_Q_y^2_n_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525" y="5101453"/>
            <a:ext cx="2755900" cy="11303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3804" y="3132653"/>
            <a:ext cx="63592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Measure </a:t>
            </a:r>
            <a:r>
              <a:rPr lang="en-US" sz="2000" i="1" dirty="0" smtClean="0"/>
              <a:t>effective</a:t>
            </a:r>
            <a:r>
              <a:rPr lang="en-US" sz="2000" dirty="0" smtClean="0"/>
              <a:t> index       appropriate for the distribution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9" name="Picture 8" descr="n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189" y="3262813"/>
            <a:ext cx="228600" cy="1905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07881" y="2312234"/>
            <a:ext cx="71464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Quad field nonlinearity =&gt;  </a:t>
            </a:r>
            <a:r>
              <a:rPr lang="en-US" sz="2000" i="1" dirty="0" smtClean="0"/>
              <a:t>Effective</a:t>
            </a:r>
            <a:r>
              <a:rPr lang="en-US" sz="2000" dirty="0" smtClean="0"/>
              <a:t> index   &lt;  zero amplitude index</a:t>
            </a:r>
          </a:p>
          <a:p>
            <a:r>
              <a:rPr lang="en-US" sz="2000" dirty="0" smtClean="0"/>
              <a:t>Effective index depends on distribution. </a:t>
            </a:r>
            <a:endParaRPr lang="en-US" sz="2000" dirty="0"/>
          </a:p>
        </p:txBody>
      </p:sp>
      <p:pic>
        <p:nvPicPr>
          <p:cNvPr id="15" name="Picture 14" descr="Q_y_=_f_y∕f_rev_.pd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313" y="3928496"/>
            <a:ext cx="4533249" cy="37332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966097" y="4613613"/>
            <a:ext cx="6391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Effective</a:t>
            </a:r>
            <a:r>
              <a:rPr lang="en-US" dirty="0" smtClean="0"/>
              <a:t> index for vertical and horizontal motion may be different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149595" y="5155733"/>
            <a:ext cx="1953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=&gt; Pitch correction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744091" y="5786015"/>
            <a:ext cx="2010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=&gt; </a:t>
            </a:r>
            <a:r>
              <a:rPr lang="en-US" dirty="0" err="1" smtClean="0"/>
              <a:t>Efield</a:t>
            </a:r>
            <a:r>
              <a:rPr lang="en-US" dirty="0" smtClean="0"/>
              <a:t> correction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833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18,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1616" y="3413079"/>
            <a:ext cx="4114800" cy="2743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1616" y="669879"/>
            <a:ext cx="4114800" cy="274320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3680" y="1351214"/>
            <a:ext cx="37449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betatron</a:t>
            </a:r>
            <a:r>
              <a:rPr lang="en-US" dirty="0" smtClean="0"/>
              <a:t> frequencies of the horizontal and vertical motion of the centroids =&gt; </a:t>
            </a:r>
            <a:r>
              <a:rPr lang="en-US" dirty="0" err="1" smtClean="0"/>
              <a:t>Qx</a:t>
            </a:r>
            <a:r>
              <a:rPr lang="en-US" dirty="0" smtClean="0"/>
              <a:t>, </a:t>
            </a:r>
            <a:r>
              <a:rPr lang="en-US" dirty="0" err="1" smtClean="0"/>
              <a:t>Qy</a:t>
            </a:r>
            <a:endParaRPr lang="en-US" dirty="0"/>
          </a:p>
        </p:txBody>
      </p:sp>
      <p:pic>
        <p:nvPicPr>
          <p:cNvPr id="10" name="Picture 9" descr="n_y_&amp;=&amp;_Q_y^2_n_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76" y="3971153"/>
            <a:ext cx="2755900" cy="113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125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18,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4964" y="384377"/>
            <a:ext cx="4114800" cy="2743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4963" y="3398737"/>
            <a:ext cx="4114801" cy="27432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6</a:t>
            </a:fld>
            <a:endParaRPr lang="en-US"/>
          </a:p>
        </p:txBody>
      </p:sp>
      <p:pic>
        <p:nvPicPr>
          <p:cNvPr id="8" name="Picture 7" descr="C_e_=_-2_beta^2_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90" y="1124390"/>
            <a:ext cx="3061669" cy="664483"/>
          </a:xfrm>
          <a:prstGeom prst="rect">
            <a:avLst/>
          </a:prstGeom>
        </p:spPr>
      </p:pic>
      <p:pic>
        <p:nvPicPr>
          <p:cNvPr id="9" name="Picture 8" descr="C_e(_rm_convolve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084901"/>
            <a:ext cx="3121226" cy="648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362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18,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4852" y="3413079"/>
            <a:ext cx="4114800" cy="2743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4852" y="275821"/>
            <a:ext cx="4114800" cy="2743200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7</a:t>
            </a:fld>
            <a:endParaRPr lang="en-US"/>
          </a:p>
        </p:txBody>
      </p:sp>
      <p:pic>
        <p:nvPicPr>
          <p:cNvPr id="10" name="Picture 9" descr="C_p(_rm_convolv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58" y="4452386"/>
            <a:ext cx="2351843" cy="630494"/>
          </a:xfrm>
          <a:prstGeom prst="rect">
            <a:avLst/>
          </a:prstGeom>
        </p:spPr>
      </p:pic>
      <p:pic>
        <p:nvPicPr>
          <p:cNvPr id="11" name="Picture 10" descr="C_p_=_-_frac_n_y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94" y="1050695"/>
            <a:ext cx="2030806" cy="806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211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18, 2019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05656" y="1313523"/>
            <a:ext cx="6119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Conclusion:</a:t>
            </a:r>
          </a:p>
          <a:p>
            <a:endParaRPr lang="en-US" dirty="0"/>
          </a:p>
          <a:p>
            <a:r>
              <a:rPr lang="en-US" dirty="0" smtClean="0"/>
              <a:t>Use measured </a:t>
            </a:r>
            <a:r>
              <a:rPr lang="en-US" i="1" dirty="0" smtClean="0"/>
              <a:t>effective</a:t>
            </a:r>
            <a:r>
              <a:rPr lang="en-US" dirty="0" smtClean="0"/>
              <a:t> field index to estimate </a:t>
            </a:r>
            <a:r>
              <a:rPr lang="en-US" dirty="0"/>
              <a:t>c</a:t>
            </a:r>
            <a:r>
              <a:rPr lang="en-US" dirty="0" smtClean="0"/>
              <a:t>ontribution from both </a:t>
            </a:r>
            <a:r>
              <a:rPr lang="en-US" dirty="0" err="1" smtClean="0"/>
              <a:t>Efield</a:t>
            </a:r>
            <a:r>
              <a:rPr lang="en-US" dirty="0" smtClean="0"/>
              <a:t> and Pitch to </a:t>
            </a:r>
            <a:r>
              <a:rPr lang="en-US" dirty="0" err="1" smtClean="0">
                <a:latin typeface="Symbol" charset="2"/>
                <a:cs typeface="Symbol" charset="2"/>
              </a:rPr>
              <a:t>w</a:t>
            </a:r>
            <a:r>
              <a:rPr lang="en-US" baseline="-25000" dirty="0" err="1" smtClean="0"/>
              <a:t>a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602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6657" y="95392"/>
            <a:ext cx="4572000" cy="3200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5394" y="3295792"/>
            <a:ext cx="4572000" cy="3200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83829" y="1218460"/>
            <a:ext cx="2975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Width of vertical distribution in 15 </a:t>
            </a:r>
            <a:r>
              <a:rPr lang="en-US" dirty="0" err="1" smtClean="0"/>
              <a:t>deg</a:t>
            </a:r>
            <a:r>
              <a:rPr lang="en-US" dirty="0" smtClean="0"/>
              <a:t> azimuthal bins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18993" y="4822135"/>
            <a:ext cx="2748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Same with suppressed zero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18, 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01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21242</TotalTime>
  <Words>286</Words>
  <Application>Microsoft Macintosh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 – Field / Pitch systematic update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66</cp:revision>
  <dcterms:created xsi:type="dcterms:W3CDTF">2019-05-16T14:47:14Z</dcterms:created>
  <dcterms:modified xsi:type="dcterms:W3CDTF">2019-07-18T18:50:43Z</dcterms:modified>
</cp:coreProperties>
</file>