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75" r:id="rId3"/>
    <p:sldId id="279" r:id="rId4"/>
    <p:sldId id="272" r:id="rId5"/>
    <p:sldId id="278" r:id="rId6"/>
    <p:sldId id="274" r:id="rId7"/>
    <p:sldId id="271" r:id="rId8"/>
    <p:sldId id="282" r:id="rId9"/>
    <p:sldId id="270" r:id="rId10"/>
    <p:sldId id="269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83" autoAdjust="0"/>
  </p:normalViewPr>
  <p:slideViewPr>
    <p:cSldViewPr snapToGrid="0" snapToObjects="1">
      <p:cViewPr varScale="1">
        <p:scale>
          <a:sx n="143" d="100"/>
          <a:sy n="143" d="100"/>
        </p:scale>
        <p:origin x="-1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9718B-D69A-2441-B0FC-C3B86F345AEE}" type="datetimeFigureOut">
              <a:rPr lang="en-US" smtClean="0"/>
              <a:t>8/22/19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60A91-B96A-1F49-96A1-621C409A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4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FFA7D-5E0E-7446-BFF3-9E39D6B9F817}" type="datetimeFigureOut">
              <a:rPr lang="en-US" smtClean="0"/>
              <a:t>8/22/19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394F4-7101-D845-B614-E8912C7B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77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4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9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8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9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5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2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6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6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August 22,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1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Field/Pitch </a:t>
            </a:r>
            <a:r>
              <a:rPr lang="en-US" dirty="0" smtClean="0"/>
              <a:t>alignment/voltage error </a:t>
            </a:r>
            <a:r>
              <a:rPr lang="en-US" dirty="0" smtClean="0"/>
              <a:t>systematic (update)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Rubin</a:t>
            </a:r>
          </a:p>
          <a:p>
            <a:r>
              <a:rPr lang="en-US" dirty="0" smtClean="0"/>
              <a:t>August 22</a:t>
            </a:r>
            <a:r>
              <a:rPr lang="en-US" dirty="0" smtClean="0"/>
              <a:t>,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45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5655" y="212279"/>
            <a:ext cx="708946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</a:t>
            </a:r>
          </a:p>
          <a:p>
            <a:endParaRPr lang="en-US" dirty="0"/>
          </a:p>
          <a:p>
            <a:r>
              <a:rPr lang="en-US" dirty="0" smtClean="0"/>
              <a:t>Using </a:t>
            </a:r>
            <a:r>
              <a:rPr lang="en-US" dirty="0" smtClean="0"/>
              <a:t>measured </a:t>
            </a:r>
            <a:r>
              <a:rPr lang="en-US" i="1" dirty="0" smtClean="0"/>
              <a:t>effective</a:t>
            </a:r>
            <a:r>
              <a:rPr lang="en-US" dirty="0" smtClean="0"/>
              <a:t> field index to estimate </a:t>
            </a:r>
            <a:r>
              <a:rPr lang="en-US" dirty="0"/>
              <a:t>c</a:t>
            </a:r>
            <a:r>
              <a:rPr lang="en-US" dirty="0" smtClean="0"/>
              <a:t>ontribution from both </a:t>
            </a:r>
            <a:r>
              <a:rPr lang="en-US" dirty="0" err="1" smtClean="0"/>
              <a:t>Efield</a:t>
            </a:r>
            <a:r>
              <a:rPr lang="en-US" dirty="0" smtClean="0"/>
              <a:t> and Pitch to 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/>
              <a:t>a</a:t>
            </a:r>
            <a:endParaRPr lang="en-US" baseline="-25000" dirty="0" smtClean="0"/>
          </a:p>
          <a:p>
            <a:endParaRPr lang="en-US" baseline="-25000" dirty="0"/>
          </a:p>
          <a:p>
            <a:r>
              <a:rPr lang="en-US" dirty="0" smtClean="0"/>
              <a:t>Evaluation of </a:t>
            </a:r>
            <a:r>
              <a:rPr lang="en-US" dirty="0"/>
              <a:t>p</a:t>
            </a:r>
            <a:r>
              <a:rPr lang="en-US" dirty="0" smtClean="0"/>
              <a:t>itch correction </a:t>
            </a:r>
            <a:r>
              <a:rPr lang="en-US" dirty="0" smtClean="0"/>
              <a:t>using                                  has</a:t>
            </a:r>
          </a:p>
          <a:p>
            <a:endParaRPr lang="en-US" dirty="0"/>
          </a:p>
          <a:p>
            <a:r>
              <a:rPr lang="en-US" dirty="0" smtClean="0"/>
              <a:t> systematic uncertainty due to quad field and alignment errors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</a:t>
            </a:r>
            <a:endParaRPr lang="en-US" dirty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Evaluation of E-field correction using                                                          has</a:t>
            </a:r>
          </a:p>
          <a:p>
            <a:endParaRPr lang="en-US" dirty="0"/>
          </a:p>
          <a:p>
            <a:r>
              <a:rPr lang="en-US" dirty="0"/>
              <a:t>systematic uncertainty due to quad field and alignment errors 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/>
              <a:t>         </a:t>
            </a:r>
            <a:endParaRPr lang="en-US" dirty="0"/>
          </a:p>
        </p:txBody>
      </p:sp>
      <p:pic>
        <p:nvPicPr>
          <p:cNvPr id="8" name="Picture 7" descr="C_p_=_-_frac_n_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93" y="1429710"/>
            <a:ext cx="1500956" cy="595857"/>
          </a:xfrm>
          <a:prstGeom prst="rect">
            <a:avLst/>
          </a:prstGeom>
        </p:spPr>
      </p:pic>
      <p:pic>
        <p:nvPicPr>
          <p:cNvPr id="4" name="Picture 3" descr="Delta_C_p_sim_5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40" y="2472318"/>
            <a:ext cx="1772301" cy="317858"/>
          </a:xfrm>
          <a:prstGeom prst="rect">
            <a:avLst/>
          </a:prstGeom>
        </p:spPr>
      </p:pic>
      <p:pic>
        <p:nvPicPr>
          <p:cNvPr id="9" name="Picture 8" descr="C_e(_rm_convolv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87" y="3045821"/>
            <a:ext cx="2716583" cy="564099"/>
          </a:xfrm>
          <a:prstGeom prst="rect">
            <a:avLst/>
          </a:prstGeom>
        </p:spPr>
      </p:pic>
      <p:pic>
        <p:nvPicPr>
          <p:cNvPr id="5" name="Picture 4" descr="Delta_C_p_sim_20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85736"/>
            <a:ext cx="1924656" cy="315988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10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0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657" y="95392"/>
            <a:ext cx="4572000" cy="320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394" y="3295792"/>
            <a:ext cx="4572000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829" y="1218460"/>
            <a:ext cx="297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Width of vertical distribution in 15 </a:t>
            </a:r>
            <a:r>
              <a:rPr lang="en-US" dirty="0" err="1" smtClean="0"/>
              <a:t>deg</a:t>
            </a:r>
            <a:r>
              <a:rPr lang="en-US" dirty="0" smtClean="0"/>
              <a:t> azimuthal bins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18993" y="4822135"/>
            <a:ext cx="274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with suppressed zero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11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0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073029" y="1529018"/>
            <a:ext cx="0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2948695" y="1300481"/>
            <a:ext cx="2811752" cy="28097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081148" y="1529018"/>
            <a:ext cx="8699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470588" y="1304831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25581" y="3210859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06802" y="152901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 plates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56585" y="2716695"/>
            <a:ext cx="50386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85754" y="2719154"/>
            <a:ext cx="48052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45538" y="2178700"/>
            <a:ext cx="78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±1mm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86423" y="1809368"/>
            <a:ext cx="145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ΔV</a:t>
            </a:r>
            <a:r>
              <a:rPr lang="en-US" baseline="-25000" dirty="0" err="1" smtClean="0"/>
              <a:t>p</a:t>
            </a:r>
            <a:r>
              <a:rPr lang="en-US" dirty="0" smtClean="0"/>
              <a:t> = ± </a:t>
            </a:r>
            <a:r>
              <a:rPr lang="en-US" dirty="0"/>
              <a:t>5</a:t>
            </a:r>
            <a:r>
              <a:rPr lang="en-US" dirty="0" smtClean="0"/>
              <a:t>% V</a:t>
            </a:r>
            <a:r>
              <a:rPr lang="en-US" baseline="-25000" dirty="0" smtClean="0"/>
              <a:t>0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951399" y="879174"/>
            <a:ext cx="0" cy="3473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951400" y="1437839"/>
            <a:ext cx="1" cy="3715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8302" y="139187"/>
            <a:ext cx="8398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Systematically explore dependence of E-field and Pitch correction on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field and </a:t>
            </a:r>
            <a:r>
              <a:rPr lang="en-US" sz="2000" dirty="0"/>
              <a:t>alignment errors </a:t>
            </a:r>
            <a:r>
              <a:rPr lang="en-US" sz="2000" dirty="0" smtClean="0"/>
              <a:t>and nonlinearity with simulation</a:t>
            </a:r>
            <a:endParaRPr lang="en-US" sz="2000" dirty="0"/>
          </a:p>
          <a:p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57200" y="5379148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7200" y="5665149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42846" y="5367799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42846" y="5665149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44603" y="5372486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044603" y="5668549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013388" y="5372486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013388" y="5660705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659291" y="5385810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59291" y="5671811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644937" y="5374461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644937" y="5671811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246694" y="5379148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246694" y="5675211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215479" y="5379148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215479" y="5667367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57200" y="5719071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Q1 S</a:t>
            </a:r>
            <a:endParaRPr lang="en-US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1240144" y="5725768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Q1 L</a:t>
            </a:r>
            <a:endParaRPr lang="en-US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2442846" y="5730814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Q2 S</a:t>
            </a:r>
            <a:endParaRPr 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4633364" y="5705603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Q3 S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6654353" y="5705142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Q4 S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3249451" y="5747363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Q2 L</a:t>
            </a:r>
            <a:endParaRPr lang="en-US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5539310" y="5719071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Q3 L</a:t>
            </a:r>
            <a:endParaRPr lang="en-US" sz="1100" dirty="0"/>
          </a:p>
        </p:txBody>
      </p:sp>
      <p:sp>
        <p:nvSpPr>
          <p:cNvPr id="55" name="TextBox 54"/>
          <p:cNvSpPr txBox="1"/>
          <p:nvPr/>
        </p:nvSpPr>
        <p:spPr>
          <a:xfrm>
            <a:off x="7464592" y="5698832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Q4 L</a:t>
            </a:r>
            <a:endParaRPr lang="en-US" sz="1100" dirty="0"/>
          </a:p>
        </p:txBody>
      </p:sp>
      <p:sp>
        <p:nvSpPr>
          <p:cNvPr id="56" name="Oval 55"/>
          <p:cNvSpPr/>
          <p:nvPr/>
        </p:nvSpPr>
        <p:spPr>
          <a:xfrm>
            <a:off x="172850" y="4864415"/>
            <a:ext cx="3974532" cy="141200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485754" y="4864415"/>
            <a:ext cx="3974532" cy="141200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2</a:t>
            </a:fld>
            <a:endParaRPr lang="en-US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2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7200" y="1159748"/>
            <a:ext cx="8779327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</a:t>
            </a:r>
            <a:r>
              <a:rPr lang="en-US" i="1" dirty="0" smtClean="0"/>
              <a:t>configurations</a:t>
            </a:r>
            <a:r>
              <a:rPr lang="en-US" dirty="0" smtClean="0"/>
              <a:t> that span the space of possibilities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Vary </a:t>
            </a:r>
            <a:r>
              <a:rPr lang="en-US" dirty="0" smtClean="0"/>
              <a:t>alignment and voltage </a:t>
            </a:r>
            <a:r>
              <a:rPr lang="en-US" dirty="0" smtClean="0"/>
              <a:t>of each of </a:t>
            </a:r>
            <a:r>
              <a:rPr lang="en-US" dirty="0" smtClean="0"/>
              <a:t>4 </a:t>
            </a:r>
            <a:r>
              <a:rPr lang="en-US" dirty="0" smtClean="0"/>
              <a:t>quad </a:t>
            </a:r>
            <a:r>
              <a:rPr lang="en-US" dirty="0" smtClean="0"/>
              <a:t>plates  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Same errors in all 8 quads  - 256 configurations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     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= </a:t>
            </a:r>
            <a:r>
              <a:rPr lang="en-US" dirty="0" smtClean="0"/>
              <a:t>±1mm</a:t>
            </a:r>
            <a:r>
              <a:rPr lang="en-US" dirty="0" smtClean="0"/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y</a:t>
            </a:r>
            <a:r>
              <a:rPr lang="en-US" dirty="0" smtClean="0"/>
              <a:t>= </a:t>
            </a:r>
            <a:r>
              <a:rPr lang="en-US" dirty="0" smtClean="0"/>
              <a:t>±1mm   -  2</a:t>
            </a:r>
            <a:r>
              <a:rPr lang="en-US" baseline="30000" dirty="0" smtClean="0"/>
              <a:t>4 </a:t>
            </a:r>
            <a:endParaRPr lang="en-US" dirty="0" smtClean="0"/>
          </a:p>
          <a:p>
            <a:pPr lvl="1"/>
            <a:r>
              <a:rPr lang="en-US" dirty="0" smtClean="0"/>
              <a:t>      </a:t>
            </a:r>
            <a:r>
              <a:rPr lang="en-US" dirty="0" err="1" smtClean="0"/>
              <a:t>ΔV</a:t>
            </a:r>
            <a:r>
              <a:rPr lang="en-US" baseline="-25000" dirty="0" err="1" smtClean="0"/>
              <a:t>p</a:t>
            </a:r>
            <a:r>
              <a:rPr lang="en-US" dirty="0" smtClean="0"/>
              <a:t> = ± 5% V</a:t>
            </a:r>
            <a:r>
              <a:rPr lang="en-US" baseline="-25000" dirty="0" smtClean="0"/>
              <a:t>0 </a:t>
            </a:r>
            <a:r>
              <a:rPr lang="en-US" dirty="0" smtClean="0"/>
              <a:t>-</a:t>
            </a:r>
            <a:r>
              <a:rPr lang="en-US" baseline="-25000" dirty="0" smtClean="0"/>
              <a:t>   </a:t>
            </a:r>
            <a:r>
              <a:rPr lang="en-US" dirty="0" smtClean="0"/>
              <a:t>2</a:t>
            </a:r>
            <a:r>
              <a:rPr lang="en-US" baseline="30000" dirty="0" smtClean="0"/>
              <a:t>4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/>
              <a:t>Same errors </a:t>
            </a:r>
            <a:r>
              <a:rPr lang="en-US" dirty="0" smtClean="0"/>
              <a:t>in quads 1&amp;2 and opposite errors in 3&amp;4  </a:t>
            </a:r>
            <a:r>
              <a:rPr lang="en-US" dirty="0"/>
              <a:t>- 256 </a:t>
            </a:r>
            <a:r>
              <a:rPr lang="en-US" dirty="0" smtClean="0"/>
              <a:t>configurations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Vary plate alignment only  - quads 1&amp;2 move together, quads 3&amp;4 move together 256 combinations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Vary plate </a:t>
            </a:r>
            <a:r>
              <a:rPr lang="en-US" dirty="0" smtClean="0"/>
              <a:t>voltage </a:t>
            </a:r>
            <a:r>
              <a:rPr lang="en-US" dirty="0"/>
              <a:t>only  - quads 1&amp;2 move together, quads 3&amp;4 move together 256 combinations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=&gt; 1024 configurations</a:t>
            </a:r>
          </a:p>
          <a:p>
            <a:endParaRPr lang="en-US" dirty="0" smtClean="0"/>
          </a:p>
          <a:p>
            <a:r>
              <a:rPr lang="en-US" dirty="0" smtClean="0"/>
              <a:t>     </a:t>
            </a:r>
            <a:r>
              <a:rPr lang="en-US" i="1" dirty="0" smtClean="0"/>
              <a:t>Note that both misalignment and voltage errors enhance nonlinearities</a:t>
            </a:r>
            <a:endParaRPr lang="en-US" i="1" dirty="0"/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8302" y="139187"/>
            <a:ext cx="8398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Systematically explore dependence of E-field and Pitch correction on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field and </a:t>
            </a:r>
            <a:r>
              <a:rPr lang="en-US" sz="2000" dirty="0"/>
              <a:t>alignment errors </a:t>
            </a:r>
            <a:r>
              <a:rPr lang="en-US" sz="2000" dirty="0" smtClean="0"/>
              <a:t>and nonlinearity with simulation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3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6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646" y="143786"/>
            <a:ext cx="48006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646" y="3344186"/>
            <a:ext cx="48006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308" y="1323201"/>
            <a:ext cx="4014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configuration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Inject and track distribution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Compute contribution from of pitch and E-field to 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>
                <a:cs typeface="Symbol" charset="2"/>
              </a:rPr>
              <a:t>a</a:t>
            </a:r>
            <a:r>
              <a:rPr lang="en-US" baseline="-25000" dirty="0" smtClean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for each </a:t>
            </a:r>
            <a:r>
              <a:rPr lang="en-US" dirty="0" err="1" smtClean="0">
                <a:cs typeface="Symbol" charset="2"/>
              </a:rPr>
              <a:t>muon</a:t>
            </a:r>
            <a:r>
              <a:rPr lang="en-US" dirty="0" smtClean="0">
                <a:cs typeface="Symbol" charset="2"/>
              </a:rPr>
              <a:t> that decays at t&gt;35us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Compute distribution averages of E-field and pitch contributions </a:t>
            </a:r>
            <a:endParaRPr lang="en-US" dirty="0"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141" y="3632143"/>
            <a:ext cx="4236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Measure - </a:t>
            </a:r>
            <a:r>
              <a:rPr lang="en-US" dirty="0" smtClean="0"/>
              <a:t>based on position and time of decay </a:t>
            </a:r>
            <a:r>
              <a:rPr lang="en-US" dirty="0" err="1" smtClean="0"/>
              <a:t>muons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Horizontal and vertical tune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Vertical width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i="1" dirty="0" smtClean="0"/>
              <a:t>Compute</a:t>
            </a:r>
            <a:r>
              <a:rPr lang="en-US" dirty="0" smtClean="0"/>
              <a:t> equilibrium radial distribution</a:t>
            </a:r>
          </a:p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4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9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_p_=_-_frac_n_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08" y="1299285"/>
            <a:ext cx="1898181" cy="819433"/>
          </a:xfrm>
          <a:prstGeom prst="rect">
            <a:avLst/>
          </a:prstGeom>
        </p:spPr>
      </p:pic>
      <p:pic>
        <p:nvPicPr>
          <p:cNvPr id="6" name="Picture 5" descr="C_e_=_-2_beta^2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98" y="289192"/>
            <a:ext cx="3475933" cy="837574"/>
          </a:xfrm>
          <a:prstGeom prst="rect">
            <a:avLst/>
          </a:prstGeom>
        </p:spPr>
      </p:pic>
      <p:pic>
        <p:nvPicPr>
          <p:cNvPr id="7" name="Picture 6" descr="n_y_&amp;=&amp;_Q_y^2_n_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25" y="5101453"/>
            <a:ext cx="2755900" cy="1130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3804" y="3132653"/>
            <a:ext cx="6359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Measure </a:t>
            </a:r>
            <a:r>
              <a:rPr lang="en-US" sz="2000" i="1" dirty="0" smtClean="0"/>
              <a:t>effective</a:t>
            </a:r>
            <a:r>
              <a:rPr lang="en-US" sz="2000" dirty="0" smtClean="0"/>
              <a:t> index       appropriate for the distribution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9" name="Picture 8" descr="n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89" y="3262813"/>
            <a:ext cx="228600" cy="190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7881" y="2312234"/>
            <a:ext cx="7146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Quad field nonlinearity =&gt;  </a:t>
            </a:r>
            <a:r>
              <a:rPr lang="en-US" sz="2000" i="1" dirty="0" smtClean="0"/>
              <a:t>Effective</a:t>
            </a:r>
            <a:r>
              <a:rPr lang="en-US" sz="2000" dirty="0" smtClean="0"/>
              <a:t> index   &lt;  zero amplitude index</a:t>
            </a:r>
          </a:p>
          <a:p>
            <a:r>
              <a:rPr lang="en-US" sz="2000" dirty="0" smtClean="0"/>
              <a:t>Effective index depends on distribution. </a:t>
            </a:r>
            <a:endParaRPr lang="en-US" sz="2000" dirty="0"/>
          </a:p>
        </p:txBody>
      </p:sp>
      <p:pic>
        <p:nvPicPr>
          <p:cNvPr id="15" name="Picture 14" descr="Q_y_=_f_y∕f_rev_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13" y="3928496"/>
            <a:ext cx="4533249" cy="3733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6097" y="4613613"/>
            <a:ext cx="639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Effective</a:t>
            </a:r>
            <a:r>
              <a:rPr lang="en-US" dirty="0" smtClean="0"/>
              <a:t> index for vertical and horizontal motion may be different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49595" y="5155733"/>
            <a:ext cx="195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=&gt; Pitch correction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44091" y="5786015"/>
            <a:ext cx="20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=&gt; </a:t>
            </a:r>
            <a:r>
              <a:rPr lang="en-US" dirty="0" err="1" smtClean="0"/>
              <a:t>Efield</a:t>
            </a:r>
            <a:r>
              <a:rPr lang="en-US" dirty="0" smtClean="0"/>
              <a:t> correction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5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3680" y="1351214"/>
            <a:ext cx="3744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betatron</a:t>
            </a:r>
            <a:r>
              <a:rPr lang="en-US" dirty="0" smtClean="0"/>
              <a:t> frequencies of the horizontal and vertical motion of the centroids =&gt; </a:t>
            </a:r>
            <a:r>
              <a:rPr lang="en-US" dirty="0" err="1" smtClean="0"/>
              <a:t>Qx</a:t>
            </a:r>
            <a:r>
              <a:rPr lang="en-US" dirty="0" smtClean="0"/>
              <a:t>, </a:t>
            </a:r>
            <a:r>
              <a:rPr lang="en-US" dirty="0" err="1" smtClean="0"/>
              <a:t>Qy</a:t>
            </a:r>
            <a:endParaRPr lang="en-US" dirty="0"/>
          </a:p>
        </p:txBody>
      </p:sp>
      <p:pic>
        <p:nvPicPr>
          <p:cNvPr id="10" name="Picture 9" descr="n_y_&amp;=&amp;_Q_y^2_n_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6" y="3971153"/>
            <a:ext cx="2755900" cy="113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520" y="3420711"/>
            <a:ext cx="4526280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520" y="403191"/>
            <a:ext cx="4526280" cy="301752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6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2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_e_=_-2_beta^2_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0" y="1124390"/>
            <a:ext cx="3061669" cy="664483"/>
          </a:xfrm>
          <a:prstGeom prst="rect">
            <a:avLst/>
          </a:prstGeom>
        </p:spPr>
      </p:pic>
      <p:pic>
        <p:nvPicPr>
          <p:cNvPr id="9" name="Picture 8" descr="C_e(_rm_convolv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84901"/>
            <a:ext cx="3121226" cy="648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17273"/>
            <a:ext cx="41148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09517"/>
            <a:ext cx="411480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2564" y="2319647"/>
            <a:ext cx="3032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Overestimates E-field correction by 16 ppb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590800" y="2024764"/>
            <a:ext cx="3013050" cy="67492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7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6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in_test_single_plate_ref2-conv_efield-xoff_0.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58" y="1643114"/>
            <a:ext cx="5486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9906" y="729899"/>
            <a:ext cx="5844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the measured distribution of equilibrium radii</a:t>
            </a:r>
          </a:p>
          <a:p>
            <a:r>
              <a:rPr lang="en-US" dirty="0" smtClean="0"/>
              <a:t>We determine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 </a:t>
            </a:r>
            <a:r>
              <a:rPr lang="en-US" dirty="0" smtClean="0"/>
              <a:t>by convolution of with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(Note the        is uniquely defined for each </a:t>
            </a:r>
            <a:r>
              <a:rPr lang="en-US" dirty="0" err="1" smtClean="0"/>
              <a:t>muon</a:t>
            </a:r>
            <a:r>
              <a:rPr lang="en-US" dirty="0" smtClean="0"/>
              <a:t> trajectory)</a:t>
            </a:r>
            <a:endParaRPr lang="en-US" dirty="0"/>
          </a:p>
        </p:txBody>
      </p:sp>
      <p:pic>
        <p:nvPicPr>
          <p:cNvPr id="6" name="Picture 5" descr="x_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82" y="1416324"/>
            <a:ext cx="249918" cy="17235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179786" y="1376230"/>
            <a:ext cx="108857" cy="1209127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88144" y="5557548"/>
            <a:ext cx="6885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(x) is computed by tracking through model that includes our best estimate of quad alignment, nonlinearity, B-field errors, etc.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8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_p(_rm_convolv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8" y="4452386"/>
            <a:ext cx="2351843" cy="630494"/>
          </a:xfrm>
          <a:prstGeom prst="rect">
            <a:avLst/>
          </a:prstGeom>
        </p:spPr>
      </p:pic>
      <p:pic>
        <p:nvPicPr>
          <p:cNvPr id="11" name="Picture 10" descr="C_p_=_-_frac_n_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4" y="1050695"/>
            <a:ext cx="2030806" cy="806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024" y="3402950"/>
            <a:ext cx="41148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024" y="383566"/>
            <a:ext cx="4114800" cy="27432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9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22,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11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21366</TotalTime>
  <Words>535</Words>
  <Application>Microsoft Macintosh PowerPoint</Application>
  <PresentationFormat>On-screen Show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 – Field/Pitch alignment/voltage error systematic (update)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Rubin</dc:creator>
  <cp:lastModifiedBy>David Rubin</cp:lastModifiedBy>
  <cp:revision>74</cp:revision>
  <dcterms:created xsi:type="dcterms:W3CDTF">2019-05-16T14:47:14Z</dcterms:created>
  <dcterms:modified xsi:type="dcterms:W3CDTF">2019-08-22T18:45:15Z</dcterms:modified>
</cp:coreProperties>
</file>