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60" r:id="rId2"/>
    <p:sldId id="317" r:id="rId3"/>
    <p:sldId id="265" r:id="rId4"/>
    <p:sldId id="316" r:id="rId5"/>
    <p:sldId id="266" r:id="rId6"/>
    <p:sldId id="298" r:id="rId7"/>
    <p:sldId id="280" r:id="rId8"/>
    <p:sldId id="269" r:id="rId9"/>
    <p:sldId id="270" r:id="rId10"/>
    <p:sldId id="295" r:id="rId11"/>
    <p:sldId id="296" r:id="rId12"/>
    <p:sldId id="297" r:id="rId13"/>
    <p:sldId id="256" r:id="rId14"/>
    <p:sldId id="299" r:id="rId15"/>
    <p:sldId id="300" r:id="rId16"/>
    <p:sldId id="301" r:id="rId17"/>
    <p:sldId id="285" r:id="rId18"/>
    <p:sldId id="286" r:id="rId19"/>
    <p:sldId id="287" r:id="rId20"/>
    <p:sldId id="302" r:id="rId21"/>
    <p:sldId id="282" r:id="rId22"/>
    <p:sldId id="283" r:id="rId23"/>
    <p:sldId id="284" r:id="rId24"/>
    <p:sldId id="303" r:id="rId25"/>
    <p:sldId id="257" r:id="rId26"/>
    <p:sldId id="259" r:id="rId27"/>
    <p:sldId id="304" r:id="rId28"/>
    <p:sldId id="309" r:id="rId29"/>
    <p:sldId id="308" r:id="rId30"/>
    <p:sldId id="305" r:id="rId31"/>
    <p:sldId id="306" r:id="rId32"/>
    <p:sldId id="320" r:id="rId33"/>
    <p:sldId id="319" r:id="rId34"/>
    <p:sldId id="318" r:id="rId35"/>
    <p:sldId id="273" r:id="rId36"/>
    <p:sldId id="310" r:id="rId37"/>
    <p:sldId id="311" r:id="rId38"/>
    <p:sldId id="321" r:id="rId39"/>
    <p:sldId id="315" r:id="rId40"/>
    <p:sldId id="272" r:id="rId41"/>
    <p:sldId id="274" r:id="rId42"/>
    <p:sldId id="275" r:id="rId43"/>
    <p:sldId id="276" r:id="rId44"/>
    <p:sldId id="277" r:id="rId45"/>
    <p:sldId id="278" r:id="rId46"/>
    <p:sldId id="279" r:id="rId47"/>
    <p:sldId id="258" r:id="rId48"/>
    <p:sldId id="281" r:id="rId49"/>
    <p:sldId id="288" r:id="rId50"/>
    <p:sldId id="289" r:id="rId51"/>
    <p:sldId id="292" r:id="rId52"/>
    <p:sldId id="294" r:id="rId53"/>
    <p:sldId id="261" r:id="rId54"/>
    <p:sldId id="307" r:id="rId55"/>
    <p:sldId id="262" r:id="rId56"/>
    <p:sldId id="263" r:id="rId57"/>
    <p:sldId id="268" r:id="rId58"/>
    <p:sldId id="271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83" autoAdjust="0"/>
  </p:normalViewPr>
  <p:slideViewPr>
    <p:cSldViewPr snapToGrid="0" snapToObjects="1">
      <p:cViewPr varScale="1">
        <p:scale>
          <a:sx n="140" d="100"/>
          <a:sy n="140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5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9718B-D69A-2441-B0FC-C3B86F345AEE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60A91-B96A-1F49-96A1-621C409A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4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FFA7D-5E0E-7446-BFF3-9E39D6B9F817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394F4-7101-D845-B614-E8912C7B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77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4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8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9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2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emf"/><Relationship Id="rId3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5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7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emf"/><Relationship Id="rId3" Type="http://schemas.openxmlformats.org/officeDocument/2006/relationships/image" Target="../media/image6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emf"/><Relationship Id="rId3" Type="http://schemas.openxmlformats.org/officeDocument/2006/relationships/image" Target="../media/image8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88.emf"/><Relationship Id="rId6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4" Type="http://schemas.openxmlformats.org/officeDocument/2006/relationships/image" Target="../media/image92.emf"/><Relationship Id="rId5" Type="http://schemas.openxmlformats.org/officeDocument/2006/relationships/image" Target="../media/image93.emf"/><Relationship Id="rId6" Type="http://schemas.openxmlformats.org/officeDocument/2006/relationships/image" Target="../media/image94.emf"/><Relationship Id="rId7" Type="http://schemas.openxmlformats.org/officeDocument/2006/relationships/image" Target="../media/image95.emf"/><Relationship Id="rId8" Type="http://schemas.openxmlformats.org/officeDocument/2006/relationships/image" Target="../media/image9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4" Type="http://schemas.openxmlformats.org/officeDocument/2006/relationships/image" Target="../media/image9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4" Type="http://schemas.openxmlformats.org/officeDocument/2006/relationships/image" Target="../media/image101.emf"/><Relationship Id="rId5" Type="http://schemas.openxmlformats.org/officeDocument/2006/relationships/image" Target="../media/image10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emf"/><Relationship Id="rId3" Type="http://schemas.openxmlformats.org/officeDocument/2006/relationships/image" Target="../media/image104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5.emf"/><Relationship Id="rId3" Type="http://schemas.openxmlformats.org/officeDocument/2006/relationships/image" Target="../media/image10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emf"/><Relationship Id="rId3" Type="http://schemas.openxmlformats.org/officeDocument/2006/relationships/image" Target="../media/image103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Relationship Id="rId3" Type="http://schemas.openxmlformats.org/officeDocument/2006/relationships/image" Target="../media/image107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5.emf"/><Relationship Id="rId3" Type="http://schemas.openxmlformats.org/officeDocument/2006/relationships/image" Target="../media/image10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4" Type="http://schemas.openxmlformats.org/officeDocument/2006/relationships/image" Target="../media/image110.emf"/><Relationship Id="rId5" Type="http://schemas.openxmlformats.org/officeDocument/2006/relationships/image" Target="../media/image111.emf"/><Relationship Id="rId6" Type="http://schemas.openxmlformats.org/officeDocument/2006/relationships/image" Target="../media/image112.emf"/><Relationship Id="rId7" Type="http://schemas.openxmlformats.org/officeDocument/2006/relationships/image" Target="../media/image1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8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1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emf"/><Relationship Id="rId3" Type="http://schemas.openxmlformats.org/officeDocument/2006/relationships/image" Target="../media/image1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Corrections for Electric Field and Pitch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Rubin, A. </a:t>
            </a:r>
            <a:r>
              <a:rPr lang="en-US" dirty="0" err="1" smtClean="0"/>
              <a:t>Chapelain</a:t>
            </a:r>
            <a:r>
              <a:rPr lang="en-US" dirty="0" smtClean="0"/>
              <a:t>, J. Fagin</a:t>
            </a:r>
          </a:p>
          <a:p>
            <a:r>
              <a:rPr lang="en-US" dirty="0" smtClean="0"/>
              <a:t>May 30,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4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8488" y="1107440"/>
            <a:ext cx="7359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Conclusion so far </a:t>
            </a:r>
            <a:r>
              <a:rPr lang="en-US" sz="2000" i="1" dirty="0" smtClean="0"/>
              <a:t>re</a:t>
            </a:r>
            <a:r>
              <a:rPr lang="en-US" sz="2000" dirty="0" smtClean="0"/>
              <a:t> E-field correction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 linear regime                     and we know hot to measure 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Sextupole</a:t>
            </a:r>
            <a:r>
              <a:rPr lang="en-US" dirty="0" smtClean="0"/>
              <a:t> component does indeed result in dependence of E-field correction on </a:t>
            </a:r>
            <a:r>
              <a:rPr lang="en-US" dirty="0" err="1" smtClean="0"/>
              <a:t>betatron</a:t>
            </a:r>
            <a:r>
              <a:rPr lang="en-US" dirty="0" smtClean="0"/>
              <a:t> amplitude, but it looks to be a very small effect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Effect of other </a:t>
            </a:r>
            <a:r>
              <a:rPr lang="en-US" dirty="0" err="1" smtClean="0"/>
              <a:t>multipoles</a:t>
            </a:r>
            <a:r>
              <a:rPr lang="en-US" dirty="0" smtClean="0"/>
              <a:t> (and especially amplitude dependence of quad index), to be estimated with simulation</a:t>
            </a:r>
            <a:endParaRPr lang="en-US" dirty="0"/>
          </a:p>
        </p:txBody>
      </p:sp>
      <p:pic>
        <p:nvPicPr>
          <p:cNvPr id="5" name="Picture 4" descr="C_e_propto_lang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65" y="1511637"/>
            <a:ext cx="975719" cy="273497"/>
          </a:xfrm>
          <a:prstGeom prst="rect">
            <a:avLst/>
          </a:prstGeom>
        </p:spPr>
      </p:pic>
      <p:pic>
        <p:nvPicPr>
          <p:cNvPr id="6" name="Picture 5" descr="x_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83" y="1493756"/>
            <a:ext cx="266261" cy="18362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7851" y="462844"/>
            <a:ext cx="167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Pitch correction</a:t>
            </a:r>
            <a:endParaRPr lang="en-US" dirty="0"/>
          </a:p>
        </p:txBody>
      </p:sp>
      <p:pic>
        <p:nvPicPr>
          <p:cNvPr id="5" name="Picture 4" descr="omega_a_=_-_fra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91" y="816606"/>
            <a:ext cx="5118507" cy="717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176927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itch and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cs typeface="Symbol" charset="2"/>
              </a:rPr>
              <a:t>a</a:t>
            </a:r>
            <a:endParaRPr lang="en-US" baseline="-25000" dirty="0"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887" y="22147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179" r="37783"/>
          <a:stretch/>
        </p:blipFill>
        <p:spPr>
          <a:xfrm>
            <a:off x="918887" y="2069246"/>
            <a:ext cx="7383931" cy="25424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784035" y="3054954"/>
            <a:ext cx="15631" cy="455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06351" y="213860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y</a:t>
            </a:r>
            <a:endParaRPr lang="en-US" baseline="-250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95091" y="3510202"/>
            <a:ext cx="68189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65520" y="1827514"/>
            <a:ext cx="36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2142" y="4644507"/>
            <a:ext cx="854528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measure precession about the axis perpendicular to the direction of motion.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component of the magnetic field along that </a:t>
            </a:r>
            <a:r>
              <a:rPr lang="en-US" dirty="0" err="1" smtClean="0"/>
              <a:t>prependicular</a:t>
            </a:r>
            <a:r>
              <a:rPr lang="en-US" dirty="0" smtClean="0"/>
              <a:t> axis is   B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dirty="0" smtClean="0">
                <a:cs typeface="Symbol" charset="2"/>
              </a:rPr>
              <a:t>. 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The spin tune 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Path length                            , cyclotron frequency</a:t>
            </a:r>
            <a:endParaRPr lang="en-US" dirty="0">
              <a:cs typeface="Symbol" charset="2"/>
            </a:endParaRPr>
          </a:p>
        </p:txBody>
      </p:sp>
      <p:sp>
        <p:nvSpPr>
          <p:cNvPr id="14" name="Oval 13"/>
          <p:cNvSpPr/>
          <p:nvPr/>
        </p:nvSpPr>
        <p:spPr>
          <a:xfrm rot="15000000">
            <a:off x="6120489" y="2611162"/>
            <a:ext cx="403566" cy="59047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58437" y="4188745"/>
            <a:ext cx="217714" cy="16037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290720" y="2481205"/>
            <a:ext cx="15631" cy="455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psi_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14" y="3170029"/>
            <a:ext cx="324104" cy="293717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6050013" y="2437115"/>
            <a:ext cx="240707" cy="455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3"/>
          </p:cNvCxnSpPr>
          <p:nvPr/>
        </p:nvCxnSpPr>
        <p:spPr>
          <a:xfrm>
            <a:off x="6317811" y="2913049"/>
            <a:ext cx="249437" cy="56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sim_L(1+_frac_1_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43" y="5940482"/>
            <a:ext cx="1326442" cy="458352"/>
          </a:xfrm>
          <a:prstGeom prst="rect">
            <a:avLst/>
          </a:prstGeom>
        </p:spPr>
      </p:pic>
      <p:pic>
        <p:nvPicPr>
          <p:cNvPr id="25" name="Picture 24" descr="omega_c(_psi_0)_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58" y="5904269"/>
            <a:ext cx="2444773" cy="466344"/>
          </a:xfrm>
          <a:prstGeom prst="rect">
            <a:avLst/>
          </a:prstGeom>
        </p:spPr>
      </p:pic>
      <p:pic>
        <p:nvPicPr>
          <p:cNvPr id="27" name="Picture 26" descr="nu_propto_oint_B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64" y="5307687"/>
            <a:ext cx="3303176" cy="634210"/>
          </a:xfrm>
          <a:prstGeom prst="rect">
            <a:avLst/>
          </a:prstGeom>
        </p:spPr>
      </p:pic>
      <p:pic>
        <p:nvPicPr>
          <p:cNvPr id="28" name="Picture 27" descr="omega_a_=_nu_om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2" y="3993444"/>
            <a:ext cx="1612900" cy="254000"/>
          </a:xfrm>
          <a:prstGeom prst="rect">
            <a:avLst/>
          </a:prstGeom>
        </p:spPr>
      </p:pic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96726" y="49804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itch and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cs typeface="Symbol" charset="2"/>
              </a:rPr>
              <a:t>a</a:t>
            </a:r>
            <a:endParaRPr lang="en-US" baseline="-25000" dirty="0"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813" y="9435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3179" r="37783"/>
          <a:stretch/>
        </p:blipFill>
        <p:spPr>
          <a:xfrm>
            <a:off x="824813" y="798024"/>
            <a:ext cx="7383931" cy="25424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689961" y="1783732"/>
            <a:ext cx="15631" cy="455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12277" y="86738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y</a:t>
            </a:r>
            <a:endParaRPr lang="en-US" baseline="-250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01017" y="2238980"/>
            <a:ext cx="68189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1446" y="556292"/>
            <a:ext cx="36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7401" y="3882507"/>
            <a:ext cx="85452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measure precession about the axis perpendicular to the direction of motion.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component of the magnetic field along that </a:t>
            </a:r>
            <a:r>
              <a:rPr lang="en-US" dirty="0" err="1" smtClean="0"/>
              <a:t>pependicular</a:t>
            </a:r>
            <a:r>
              <a:rPr lang="en-US" dirty="0" smtClean="0"/>
              <a:t> axis is   B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dirty="0" smtClean="0">
                <a:cs typeface="Symbol" charset="2"/>
              </a:rPr>
              <a:t>. 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The spin tune 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Path length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                                           </a:t>
            </a:r>
            <a:r>
              <a:rPr lang="en-US" dirty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     =&gt; spin tune         is independent of pitch</a:t>
            </a:r>
            <a:endParaRPr lang="en-US" dirty="0"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cs typeface="Symbol" charset="2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But </a:t>
            </a:r>
            <a:endParaRPr lang="en-US" dirty="0">
              <a:cs typeface="Symbol" charset="2"/>
            </a:endParaRPr>
          </a:p>
        </p:txBody>
      </p:sp>
      <p:sp>
        <p:nvSpPr>
          <p:cNvPr id="14" name="Oval 13"/>
          <p:cNvSpPr/>
          <p:nvPr/>
        </p:nvSpPr>
        <p:spPr>
          <a:xfrm rot="15000000">
            <a:off x="6026415" y="1339940"/>
            <a:ext cx="403566" cy="59047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964363" y="2917523"/>
            <a:ext cx="217714" cy="16037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196646" y="1209983"/>
            <a:ext cx="15631" cy="455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psi_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40" y="1898807"/>
            <a:ext cx="324104" cy="293717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5955939" y="1165893"/>
            <a:ext cx="240707" cy="455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3"/>
          </p:cNvCxnSpPr>
          <p:nvPr/>
        </p:nvCxnSpPr>
        <p:spPr>
          <a:xfrm>
            <a:off x="6223737" y="1641827"/>
            <a:ext cx="249437" cy="56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sim_L(1+_frac_1_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05" y="5195129"/>
            <a:ext cx="1326442" cy="458352"/>
          </a:xfrm>
          <a:prstGeom prst="rect">
            <a:avLst/>
          </a:prstGeom>
        </p:spPr>
      </p:pic>
      <p:pic>
        <p:nvPicPr>
          <p:cNvPr id="25" name="Picture 24" descr="omega_c(_psi_0)_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5" y="6007311"/>
            <a:ext cx="2444773" cy="466344"/>
          </a:xfrm>
          <a:prstGeom prst="rect">
            <a:avLst/>
          </a:prstGeom>
        </p:spPr>
      </p:pic>
      <p:pic>
        <p:nvPicPr>
          <p:cNvPr id="27" name="Picture 26" descr="nu_propto_oint_B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90" y="4555094"/>
            <a:ext cx="3303176" cy="634210"/>
          </a:xfrm>
          <a:prstGeom prst="rect">
            <a:avLst/>
          </a:prstGeom>
        </p:spPr>
      </p:pic>
      <p:pic>
        <p:nvPicPr>
          <p:cNvPr id="28" name="Picture 27" descr="omega_a_=_nu_om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4" y="3340468"/>
            <a:ext cx="1612900" cy="254000"/>
          </a:xfrm>
          <a:prstGeom prst="rect">
            <a:avLst/>
          </a:prstGeom>
        </p:spPr>
      </p:pic>
      <p:pic>
        <p:nvPicPr>
          <p:cNvPr id="20" name="Picture 19" descr="(_nu)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61" y="5603244"/>
            <a:ext cx="312801" cy="278985"/>
          </a:xfrm>
          <a:prstGeom prst="rect">
            <a:avLst/>
          </a:prstGeom>
        </p:spPr>
      </p:pic>
      <p:pic>
        <p:nvPicPr>
          <p:cNvPr id="21" name="Picture 20" descr="rightarrow_omega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68" y="5966608"/>
            <a:ext cx="3050559" cy="516248"/>
          </a:xfrm>
          <a:prstGeom prst="rect">
            <a:avLst/>
          </a:prstGeom>
        </p:spPr>
      </p:pic>
      <p:pic>
        <p:nvPicPr>
          <p:cNvPr id="23" name="Picture 22" descr="psi_=_psi_0_sin_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737" y="2668266"/>
            <a:ext cx="1972969" cy="342611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2348" y="804502"/>
            <a:ext cx="254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over all </a:t>
            </a:r>
            <a:r>
              <a:rPr lang="en-US" dirty="0" smtClean="0">
                <a:latin typeface="Symbol" charset="2"/>
                <a:cs typeface="Symbol" charset="2"/>
              </a:rPr>
              <a:t>f </a:t>
            </a:r>
            <a:r>
              <a:rPr lang="en-US" dirty="0" smtClean="0">
                <a:cs typeface="Symbol" charset="2"/>
              </a:rPr>
              <a:t>for a given amplitude </a:t>
            </a:r>
            <a:r>
              <a:rPr lang="en-US" i="1" dirty="0" smtClean="0">
                <a:cs typeface="Symbol" charset="2"/>
              </a:rPr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5259" y="3489835"/>
            <a:ext cx="300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over </a:t>
            </a:r>
            <a:r>
              <a:rPr lang="en-US" dirty="0" smtClean="0"/>
              <a:t>all amplitudes </a:t>
            </a:r>
            <a:r>
              <a:rPr lang="en-US" i="1" dirty="0" smtClean="0">
                <a:cs typeface="Symbol" charset="2"/>
              </a:rPr>
              <a:t>a</a:t>
            </a:r>
            <a:endParaRPr lang="en-US" i="1" dirty="0">
              <a:cs typeface="Symbol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 descr="langle_langle_y^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4115104"/>
            <a:ext cx="4856162" cy="1628472"/>
          </a:xfrm>
          <a:prstGeom prst="rect">
            <a:avLst/>
          </a:prstGeom>
        </p:spPr>
      </p:pic>
      <p:pic>
        <p:nvPicPr>
          <p:cNvPr id="11" name="Picture 10" descr="y&amp;=&amp;_sqrt_a_bet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38" y="836649"/>
            <a:ext cx="3676650" cy="1673298"/>
          </a:xfrm>
          <a:prstGeom prst="rect">
            <a:avLst/>
          </a:prstGeom>
        </p:spPr>
      </p:pic>
      <p:pic>
        <p:nvPicPr>
          <p:cNvPr id="13" name="Picture 12" descr="C_p_=_-_frac_n_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95" y="5902042"/>
            <a:ext cx="1898181" cy="819433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2348" y="804502"/>
            <a:ext cx="254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over all </a:t>
            </a:r>
            <a:r>
              <a:rPr lang="en-US" dirty="0" smtClean="0">
                <a:latin typeface="Symbol" charset="2"/>
                <a:cs typeface="Symbol" charset="2"/>
              </a:rPr>
              <a:t>f </a:t>
            </a:r>
            <a:r>
              <a:rPr lang="en-US" dirty="0" smtClean="0">
                <a:cs typeface="Symbol" charset="2"/>
              </a:rPr>
              <a:t>for a given amplitude </a:t>
            </a:r>
            <a:r>
              <a:rPr lang="en-US" i="1" dirty="0" smtClean="0">
                <a:cs typeface="Symbol" charset="2"/>
              </a:rPr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 descr="y&amp;=&amp;_sqrt_a_be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38" y="836649"/>
            <a:ext cx="3676650" cy="167329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74647" y="647172"/>
            <a:ext cx="4214552" cy="238644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69088" y="2509947"/>
            <a:ext cx="568324" cy="248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81110" y="2920363"/>
            <a:ext cx="187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Assumes linearity</a:t>
            </a:r>
            <a:endParaRPr lang="en-US" i="1" dirty="0"/>
          </a:p>
        </p:txBody>
      </p:sp>
      <p:pic>
        <p:nvPicPr>
          <p:cNvPr id="14" name="Picture 13" descr="beta(y)_=_frac_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03" y="3671557"/>
            <a:ext cx="2192186" cy="876874"/>
          </a:xfrm>
          <a:prstGeom prst="rect">
            <a:avLst/>
          </a:prstGeom>
        </p:spPr>
      </p:pic>
      <p:pic>
        <p:nvPicPr>
          <p:cNvPr id="15" name="Picture 14" descr="|C_p|_&lt;_frac_n_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97" y="5484690"/>
            <a:ext cx="2209800" cy="1003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7794" y="4837611"/>
            <a:ext cx="657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expect that the effective quad index decreases with amplitude y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2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2110" y="1107440"/>
            <a:ext cx="8202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Conclusion so far </a:t>
            </a:r>
            <a:r>
              <a:rPr lang="en-US" sz="2000" i="1" dirty="0" smtClean="0"/>
              <a:t>re</a:t>
            </a:r>
            <a:r>
              <a:rPr lang="en-US" sz="2000" dirty="0" smtClean="0"/>
              <a:t> Pitch correction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 linear regime                              and we know how to measure vertical distribution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amplitude dependence of the field index will alter the correction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Effect of amplitude dependence and </a:t>
            </a:r>
            <a:r>
              <a:rPr lang="en-US" dirty="0" err="1" smtClean="0"/>
              <a:t>multipoles</a:t>
            </a:r>
            <a:r>
              <a:rPr lang="en-US" dirty="0" smtClean="0"/>
              <a:t> to be evaluated with simulation</a:t>
            </a:r>
          </a:p>
        </p:txBody>
      </p:sp>
      <p:pic>
        <p:nvPicPr>
          <p:cNvPr id="6" name="Picture 5" descr="C_p_=_-_frac_n_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36" y="1643705"/>
            <a:ext cx="1278118" cy="551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5251" y="4070253"/>
            <a:ext cx="694721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addition to nonlinearity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V</a:t>
            </a:r>
            <a:r>
              <a:rPr lang="en-US" dirty="0" smtClean="0"/>
              <a:t>oltage errors on individual quad plates can distort closed orbit,          and,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and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Misalignment of quad plates can distort closed orbit, introduce additional nonlinearity, alter focusing</a:t>
            </a:r>
            <a:endParaRPr lang="en-US" dirty="0"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071" y="3492500"/>
            <a:ext cx="372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both E-field and Pitch corrections,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02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2500" y="544286"/>
            <a:ext cx="482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tracking simulation it is convenient to compute</a:t>
            </a:r>
            <a:endParaRPr lang="en-US" dirty="0"/>
          </a:p>
        </p:txBody>
      </p:sp>
      <p:pic>
        <p:nvPicPr>
          <p:cNvPr id="5" name="Picture 4" descr="C_e(T)_&amp;=&amp;_-2_f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8" y="1166586"/>
            <a:ext cx="3862671" cy="1395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329" y="2913256"/>
            <a:ext cx="674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to give E-field and pitch correction along the trajectory of the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as a proxy for spin tracking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2071" y="4263571"/>
            <a:ext cx="674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we need to establish equivalence of spin tracking and integration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43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pic>
        <p:nvPicPr>
          <p:cNvPr id="4" name="Picture 3" descr="spin_test_single_plate_ref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7825" y="375254"/>
            <a:ext cx="139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</a:t>
            </a:r>
          </a:p>
          <a:p>
            <a:r>
              <a:rPr lang="en-US" dirty="0" smtClean="0"/>
              <a:t>Spin </a:t>
            </a:r>
            <a:r>
              <a:rPr lang="en-US" dirty="0" smtClean="0"/>
              <a:t>tracking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60286" y="5615214"/>
            <a:ext cx="259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Trajectories initiated with </a:t>
            </a:r>
            <a:endParaRPr lang="en-US" dirty="0"/>
          </a:p>
        </p:txBody>
      </p:sp>
      <p:pic>
        <p:nvPicPr>
          <p:cNvPr id="8" name="Picture 7" descr="x_=_eta_delta,_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31" y="5624286"/>
            <a:ext cx="3159243" cy="3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53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pic>
        <p:nvPicPr>
          <p:cNvPr id="5" name="Picture 4" descr="spin_test_single_plate_ref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81" y="1601144"/>
            <a:ext cx="5486400" cy="3657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039" y="356010"/>
            <a:ext cx="139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tracking</a:t>
            </a:r>
          </a:p>
          <a:p>
            <a:r>
              <a:rPr lang="en-US" dirty="0" smtClean="0"/>
              <a:t>Integration</a:t>
            </a:r>
            <a:endParaRPr lang="en-US" dirty="0"/>
          </a:p>
        </p:txBody>
      </p:sp>
      <p:pic>
        <p:nvPicPr>
          <p:cNvPr id="7" name="Picture 6" descr="vec_beta_times_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11" y="707223"/>
            <a:ext cx="605635" cy="2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1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pic>
        <p:nvPicPr>
          <p:cNvPr id="4" name="Picture 3" descr="spin_test_single_plate_ref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44272"/>
            <a:ext cx="5486400" cy="3657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54" y="356010"/>
            <a:ext cx="15548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</a:t>
            </a:r>
            <a:r>
              <a:rPr lang="en-US" dirty="0" smtClean="0"/>
              <a:t>tracking</a:t>
            </a:r>
          </a:p>
          <a:p>
            <a:endParaRPr lang="en-US" dirty="0" smtClean="0"/>
          </a:p>
          <a:p>
            <a:r>
              <a:rPr lang="en-US" dirty="0" smtClean="0"/>
              <a:t>Integration</a:t>
            </a:r>
          </a:p>
          <a:p>
            <a:endParaRPr lang="en-US" dirty="0" smtClean="0"/>
          </a:p>
          <a:p>
            <a:r>
              <a:rPr lang="en-US" dirty="0" smtClean="0"/>
              <a:t>Linear method</a:t>
            </a:r>
            <a:endParaRPr lang="en-US" dirty="0"/>
          </a:p>
        </p:txBody>
      </p:sp>
      <p:pic>
        <p:nvPicPr>
          <p:cNvPr id="7" name="Picture 6" descr="vec_beta_times_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93" y="981201"/>
            <a:ext cx="605635" cy="273978"/>
          </a:xfrm>
          <a:prstGeom prst="rect">
            <a:avLst/>
          </a:prstGeom>
        </p:spPr>
      </p:pic>
      <p:pic>
        <p:nvPicPr>
          <p:cNvPr id="8" name="Picture 7" descr="C_e_=_-2_beta^2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86" y="1338177"/>
            <a:ext cx="2565400" cy="6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2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206500"/>
            <a:ext cx="7534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electric field correction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 is based on measurement of the equilibrium radial distribution, and the focusing index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pitch correction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 is based on a measurement of the vertical distribution at the decay </a:t>
            </a:r>
            <a:r>
              <a:rPr lang="en-US" dirty="0" err="1" smtClean="0"/>
              <a:t>muons</a:t>
            </a:r>
            <a:r>
              <a:rPr lang="en-US" dirty="0" smtClean="0"/>
              <a:t>, and the focusing index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4786" y="2848429"/>
            <a:ext cx="61761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Assuming perfect measurement of the distributions and index </a:t>
            </a:r>
            <a:r>
              <a:rPr lang="en-US" i="1" dirty="0" smtClean="0"/>
              <a:t>n</a:t>
            </a:r>
          </a:p>
          <a:p>
            <a:endParaRPr lang="en-US" i="1" dirty="0"/>
          </a:p>
          <a:p>
            <a:r>
              <a:rPr lang="en-US" i="1" dirty="0" smtClean="0">
                <a:solidFill>
                  <a:srgbClr val="0000FF"/>
                </a:solidFill>
              </a:rPr>
              <a:t>What is the uncertainty in </a:t>
            </a:r>
            <a:r>
              <a:rPr lang="en-US" i="1" dirty="0" err="1" smtClean="0">
                <a:solidFill>
                  <a:srgbClr val="0000FF"/>
                </a:solidFill>
              </a:rPr>
              <a:t>C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e</a:t>
            </a:r>
            <a:r>
              <a:rPr lang="en-US" i="1" baseline="-25000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and </a:t>
            </a:r>
            <a:r>
              <a:rPr lang="en-US" i="1" dirty="0" err="1" smtClean="0">
                <a:solidFill>
                  <a:srgbClr val="0000FF"/>
                </a:solidFill>
              </a:rPr>
              <a:t>C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p</a:t>
            </a:r>
            <a:r>
              <a:rPr lang="en-US" i="1" dirty="0" smtClean="0">
                <a:solidFill>
                  <a:srgbClr val="0000FF"/>
                </a:solidFill>
              </a:rPr>
              <a:t> due to</a:t>
            </a:r>
          </a:p>
          <a:p>
            <a:endParaRPr lang="en-US" i="1" dirty="0" smtClean="0"/>
          </a:p>
          <a:p>
            <a:pPr marL="285750" indent="-285750">
              <a:buFont typeface="Arial"/>
              <a:buChar char="•"/>
            </a:pPr>
            <a:r>
              <a:rPr lang="en-US" i="1" dirty="0" err="1" smtClean="0"/>
              <a:t>Quadrupole</a:t>
            </a:r>
            <a:r>
              <a:rPr lang="en-US" i="1" dirty="0" smtClean="0"/>
              <a:t> field nonlinearity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Misalignment of </a:t>
            </a:r>
            <a:r>
              <a:rPr lang="en-US" i="1" dirty="0" err="1" smtClean="0"/>
              <a:t>quadrupole</a:t>
            </a:r>
            <a:r>
              <a:rPr lang="en-US" i="1" dirty="0" smtClean="0"/>
              <a:t> plates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Quad voltage errors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Radial magnetic field  ?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51857" y="423120"/>
            <a:ext cx="515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Electric field and vertical pitch systematically shift 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cs typeface="Symbol" charset="2"/>
              </a:rPr>
              <a:t>a</a:t>
            </a:r>
            <a:endParaRPr lang="en-US" dirty="0">
              <a:solidFill>
                <a:srgbClr val="0000FF"/>
              </a:solidFill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87717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 descr="spin_test_single_plate_ref2-conv_efield-xoff_0.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58" y="1643114"/>
            <a:ext cx="5486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9906" y="729899"/>
            <a:ext cx="5844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the measured distribution of equilibrium radii</a:t>
            </a:r>
          </a:p>
          <a:p>
            <a:r>
              <a:rPr lang="en-US" dirty="0" smtClean="0"/>
              <a:t>We determine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 </a:t>
            </a:r>
            <a:r>
              <a:rPr lang="en-US" dirty="0" smtClean="0"/>
              <a:t>by convolution </a:t>
            </a:r>
            <a:r>
              <a:rPr lang="en-US" dirty="0" smtClean="0"/>
              <a:t>of </a:t>
            </a:r>
            <a:r>
              <a:rPr lang="en-US" dirty="0" smtClean="0"/>
              <a:t>with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(Note the        is uniquely defined for each </a:t>
            </a:r>
            <a:r>
              <a:rPr lang="en-US" dirty="0" err="1" smtClean="0"/>
              <a:t>muon</a:t>
            </a:r>
            <a:r>
              <a:rPr lang="en-US" dirty="0" smtClean="0"/>
              <a:t> trajectory)</a:t>
            </a:r>
            <a:endParaRPr lang="en-US" dirty="0"/>
          </a:p>
        </p:txBody>
      </p:sp>
      <p:pic>
        <p:nvPicPr>
          <p:cNvPr id="6" name="Picture 5" descr="x_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82" y="1416324"/>
            <a:ext cx="249918" cy="17235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179786" y="1376230"/>
            <a:ext cx="108857" cy="1209127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88144" y="5557548"/>
            <a:ext cx="688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(x) is computed by tracking through model that includes our best estimate of quad alignment, nonlinearity, B-field errors, etc.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5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pic>
        <p:nvPicPr>
          <p:cNvPr id="5" name="Picture 4" descr="spin_test_single_plate_ref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3900" y="533779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tracking using BMT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4296" y="5257800"/>
            <a:ext cx="367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Pitch correction </a:t>
            </a:r>
            <a:r>
              <a:rPr lang="en-US" dirty="0" err="1" smtClean="0"/>
              <a:t>vs</a:t>
            </a:r>
            <a:r>
              <a:rPr lang="en-US" dirty="0" smtClean="0"/>
              <a:t> vertical amplitude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69143" y="5887357"/>
            <a:ext cx="298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Trajectory initiated with finite </a:t>
            </a:r>
            <a:endParaRPr lang="en-US" dirty="0"/>
          </a:p>
        </p:txBody>
      </p:sp>
      <p:pic>
        <p:nvPicPr>
          <p:cNvPr id="9" name="Picture 8" descr="y,_y^prime=x=x^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5" y="5878285"/>
            <a:ext cx="3384550" cy="3562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0143" y="226791"/>
            <a:ext cx="65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Pitch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45000" y="5016500"/>
            <a:ext cx="789214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45000" y="4995446"/>
            <a:ext cx="831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</a:t>
            </a:r>
            <a:r>
              <a:rPr lang="en-US" sz="1600" baseline="-25000" dirty="0" smtClean="0"/>
              <a:t>0 </a:t>
            </a:r>
            <a:r>
              <a:rPr lang="en-US" sz="1600" dirty="0" smtClean="0"/>
              <a:t>[mm]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5593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pic>
        <p:nvPicPr>
          <p:cNvPr id="4" name="Picture 3" descr="spin_test_single_plate_ref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039" y="356010"/>
            <a:ext cx="139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tracking</a:t>
            </a:r>
          </a:p>
          <a:p>
            <a:r>
              <a:rPr lang="en-US" dirty="0" smtClean="0"/>
              <a:t>Integration</a:t>
            </a:r>
            <a:endParaRPr lang="en-US" dirty="0"/>
          </a:p>
        </p:txBody>
      </p:sp>
      <p:pic>
        <p:nvPicPr>
          <p:cNvPr id="9" name="Picture 8" descr="vec_beta_cdot_v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27" y="680404"/>
            <a:ext cx="541662" cy="3026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45000" y="5016500"/>
            <a:ext cx="789214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45000" y="4995446"/>
            <a:ext cx="831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</a:t>
            </a:r>
            <a:r>
              <a:rPr lang="en-US" sz="1600" baseline="-25000" dirty="0" smtClean="0"/>
              <a:t>0 </a:t>
            </a:r>
            <a:r>
              <a:rPr lang="en-US" sz="1600" dirty="0" smtClean="0"/>
              <a:t>[mm]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2371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pic>
        <p:nvPicPr>
          <p:cNvPr id="4" name="Picture 3" descr="spin_test_single_plate_ref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8110" y="153965"/>
            <a:ext cx="1826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Spin tracking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Integration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Linear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2745" y="2790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vec_beta_cdot_v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20" y="741282"/>
            <a:ext cx="541662" cy="302693"/>
          </a:xfrm>
          <a:prstGeom prst="rect">
            <a:avLst/>
          </a:prstGeom>
        </p:spPr>
      </p:pic>
      <p:pic>
        <p:nvPicPr>
          <p:cNvPr id="9" name="Picture 8" descr="C_p_=_-n_frac_l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52" y="1092862"/>
            <a:ext cx="1574143" cy="6795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45000" y="5016500"/>
            <a:ext cx="789214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45000" y="4995446"/>
            <a:ext cx="831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</a:t>
            </a:r>
            <a:r>
              <a:rPr lang="en-US" sz="1600" baseline="-25000" dirty="0" smtClean="0"/>
              <a:t>0 </a:t>
            </a:r>
            <a:r>
              <a:rPr lang="en-US" sz="1600" dirty="0" smtClean="0"/>
              <a:t>[mm]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0416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0214" y="544285"/>
            <a:ext cx="328808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Convolution?</a:t>
            </a:r>
          </a:p>
          <a:p>
            <a:endParaRPr lang="en-US" dirty="0"/>
          </a:p>
          <a:p>
            <a:r>
              <a:rPr lang="en-US" dirty="0" smtClean="0"/>
              <a:t>We measure y at the decay point</a:t>
            </a:r>
          </a:p>
          <a:p>
            <a:r>
              <a:rPr lang="en-US" dirty="0" smtClean="0"/>
              <a:t>The pitch correction depends on</a:t>
            </a:r>
          </a:p>
          <a:p>
            <a:endParaRPr lang="en-US" dirty="0"/>
          </a:p>
          <a:p>
            <a:r>
              <a:rPr lang="en-US" dirty="0" smtClean="0"/>
              <a:t>But </a:t>
            </a:r>
            <a:endParaRPr lang="en-US" dirty="0"/>
          </a:p>
        </p:txBody>
      </p:sp>
      <p:pic>
        <p:nvPicPr>
          <p:cNvPr id="6" name="Picture 5" descr="psi^2_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13" y="1378135"/>
            <a:ext cx="311961" cy="359228"/>
          </a:xfrm>
          <a:prstGeom prst="rect">
            <a:avLst/>
          </a:prstGeom>
        </p:spPr>
      </p:pic>
      <p:pic>
        <p:nvPicPr>
          <p:cNvPr id="7" name="Picture 6" descr="y=_beta_psi_0_c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1" y="1936845"/>
            <a:ext cx="1973035" cy="3199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71806" y="5606143"/>
            <a:ext cx="789214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09176" y="2830285"/>
            <a:ext cx="685315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example, </a:t>
            </a:r>
            <a:r>
              <a:rPr lang="en-US" dirty="0" err="1" smtClean="0"/>
              <a:t>muons</a:t>
            </a:r>
            <a:r>
              <a:rPr lang="en-US" dirty="0" smtClean="0"/>
              <a:t> that decay with y=0 will have all possible values of </a:t>
            </a:r>
          </a:p>
          <a:p>
            <a:r>
              <a:rPr lang="en-US" dirty="0"/>
              <a:t> </a:t>
            </a:r>
            <a:r>
              <a:rPr lang="en-US" dirty="0" smtClean="0"/>
              <a:t> (For </a:t>
            </a:r>
            <a:r>
              <a:rPr lang="en-US" dirty="0" err="1"/>
              <a:t>m</a:t>
            </a:r>
            <a:r>
              <a:rPr lang="en-US" dirty="0" err="1" smtClean="0"/>
              <a:t>uons</a:t>
            </a:r>
            <a:r>
              <a:rPr lang="en-US" dirty="0" smtClean="0"/>
              <a:t> that decay at y=</a:t>
            </a:r>
            <a:r>
              <a:rPr lang="en-US" dirty="0" err="1" smtClean="0"/>
              <a:t>y</a:t>
            </a:r>
            <a:r>
              <a:rPr lang="en-US" sz="1600" baseline="-25000" dirty="0" err="1" smtClean="0"/>
              <a:t>max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, all                                  )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The average </a:t>
            </a:r>
            <a:r>
              <a:rPr lang="en-US" sz="1600" dirty="0" smtClean="0">
                <a:latin typeface="Symbol" charset="2"/>
                <a:cs typeface="Symbol" charset="2"/>
              </a:rPr>
              <a:t>y</a:t>
            </a:r>
            <a:r>
              <a:rPr lang="en-US" sz="1600" baseline="-25000" dirty="0" smtClean="0">
                <a:cs typeface="Symbol" charset="2"/>
              </a:rPr>
              <a:t>0</a:t>
            </a:r>
            <a:r>
              <a:rPr lang="en-US" sz="1600" dirty="0" smtClean="0">
                <a:cs typeface="Symbol" charset="2"/>
              </a:rPr>
              <a:t>(y) will depend  on the </a:t>
            </a:r>
            <a:r>
              <a:rPr lang="en-US" sz="1600" dirty="0" err="1" smtClean="0">
                <a:cs typeface="Symbol" charset="2"/>
              </a:rPr>
              <a:t>muon</a:t>
            </a:r>
            <a:r>
              <a:rPr lang="en-US" sz="1600" dirty="0" smtClean="0">
                <a:cs typeface="Symbol" charset="2"/>
              </a:rPr>
              <a:t> distribution </a:t>
            </a:r>
            <a:endParaRPr lang="en-US" dirty="0"/>
          </a:p>
        </p:txBody>
      </p:sp>
      <p:pic>
        <p:nvPicPr>
          <p:cNvPr id="12" name="Picture 11" descr="psi_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86" y="2872920"/>
            <a:ext cx="293915" cy="266360"/>
          </a:xfrm>
          <a:prstGeom prst="rect">
            <a:avLst/>
          </a:prstGeom>
        </p:spPr>
      </p:pic>
      <p:pic>
        <p:nvPicPr>
          <p:cNvPr id="14" name="Picture 13" descr="psi_0_=_psi_0^m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24" y="3166493"/>
            <a:ext cx="1352265" cy="290420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56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t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14" y="2870200"/>
            <a:ext cx="5486400" cy="3657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11514" y="4549325"/>
            <a:ext cx="290213" cy="2311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722308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 a distribution</a:t>
            </a:r>
          </a:p>
          <a:p>
            <a:r>
              <a:rPr lang="en-US" dirty="0" smtClean="0"/>
              <a:t>Determine </a:t>
            </a:r>
            <a:r>
              <a:rPr lang="en-US" i="1" dirty="0" smtClean="0"/>
              <a:t>a,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baseline="-25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/>
              <a:t>  from </a:t>
            </a:r>
            <a:r>
              <a:rPr lang="en-US" i="1" dirty="0" err="1" smtClean="0"/>
              <a:t>y</a:t>
            </a:r>
            <a:r>
              <a:rPr lang="en-US" dirty="0" err="1" smtClean="0"/>
              <a:t>,</a:t>
            </a:r>
            <a:r>
              <a:rPr lang="en-US" dirty="0" err="1" smtClean="0">
                <a:latin typeface="Symbol" charset="2"/>
                <a:cs typeface="Symbol" charset="2"/>
              </a:rPr>
              <a:t>y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at decay point</a:t>
            </a:r>
            <a:endParaRPr lang="en-US" dirty="0" smtClean="0">
              <a:latin typeface="Symbol" charset="2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857" y="2074511"/>
            <a:ext cx="149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 </a:t>
            </a:r>
            <a:r>
              <a:rPr lang="en-US" dirty="0">
                <a:latin typeface="Symbol" charset="2"/>
                <a:cs typeface="Symbol" charset="2"/>
              </a:rPr>
              <a:t>y</a:t>
            </a:r>
            <a:r>
              <a:rPr lang="en-US" baseline="-25000" dirty="0">
                <a:latin typeface="Symbol" charset="2"/>
                <a:cs typeface="Symbol" charset="2"/>
              </a:rPr>
              <a:t>0</a:t>
            </a:r>
            <a:r>
              <a:rPr lang="en-US" dirty="0" smtClean="0"/>
              <a:t>   </a:t>
            </a:r>
            <a:r>
              <a:rPr lang="en-US" dirty="0" err="1" smtClean="0"/>
              <a:t>vs</a:t>
            </a:r>
            <a:r>
              <a:rPr lang="en-US" dirty="0" smtClean="0"/>
              <a:t>  </a:t>
            </a:r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25</a:t>
            </a:fld>
            <a:endParaRPr lang="en-US"/>
          </a:p>
        </p:txBody>
      </p:sp>
      <p:pic>
        <p:nvPicPr>
          <p:cNvPr id="13" name="Picture 12" descr="a_&amp;=&amp;_frac_y^2_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20" y="172357"/>
            <a:ext cx="2446694" cy="16056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1277316" y="4462959"/>
            <a:ext cx="496914" cy="36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baseline="-25000" dirty="0" smtClean="0">
                <a:latin typeface="Symbol" charset="2"/>
                <a:cs typeface="Symbol" charset="2"/>
              </a:rPr>
              <a:t>0</a:t>
            </a:r>
            <a:r>
              <a:rPr lang="en-US" baseline="30000" dirty="0" smtClean="0">
                <a:latin typeface="Symbol" charset="2"/>
                <a:cs typeface="Symbol" charset="2"/>
              </a:rPr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48429" y="3302000"/>
            <a:ext cx="1188357" cy="190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26484" y="3208053"/>
            <a:ext cx="94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ucida Grande"/>
                <a:ea typeface="Lucida Grande"/>
                <a:cs typeface="Lucida Grande"/>
              </a:rPr>
              <a:t>¼&lt;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baseline="-25000" dirty="0" smtClean="0">
                <a:latin typeface="Symbol" charset="2"/>
                <a:cs typeface="Symbol" charset="2"/>
              </a:rPr>
              <a:t>0</a:t>
            </a:r>
            <a:r>
              <a:rPr lang="en-US" baseline="30000" dirty="0" smtClean="0">
                <a:latin typeface="Symbol" charset="2"/>
                <a:cs typeface="Symbol" charset="2"/>
              </a:rPr>
              <a:t>2&gt;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t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76903"/>
            <a:ext cx="5486400" cy="3657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6286" y="707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3143" y="5116286"/>
            <a:ext cx="786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 to convolute the measured 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 </a:t>
            </a:r>
            <a:r>
              <a:rPr lang="en-US" dirty="0" err="1" smtClean="0"/>
              <a:t>vs</a:t>
            </a:r>
            <a:r>
              <a:rPr lang="en-US" dirty="0" smtClean="0"/>
              <a:t> y with a curve fit to the green points?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214" y="4172857"/>
            <a:ext cx="81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3429" y="5578929"/>
            <a:ext cx="34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 by integration along trajectory)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1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59" y="1790308"/>
            <a:ext cx="45720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4857" y="417286"/>
            <a:ext cx="751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maximum pitch angle is determined by the physical aperture (collimators)</a:t>
            </a:r>
          </a:p>
          <a:p>
            <a:r>
              <a:rPr lang="en-US" dirty="0" smtClean="0"/>
              <a:t>The average pitch correction depends on the acceptance of the detector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5286" y="1420976"/>
            <a:ext cx="252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aperture is 45mm then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4667"/>
              </p:ext>
            </p:extLst>
          </p:nvPr>
        </p:nvGraphicFramePr>
        <p:xfrm>
          <a:off x="6282871" y="2462000"/>
          <a:ext cx="2403929" cy="164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358"/>
                <a:gridCol w="1088571"/>
              </a:tblGrid>
              <a:tr h="411238">
                <a:tc>
                  <a:txBody>
                    <a:bodyPr/>
                    <a:lstStyle/>
                    <a:p>
                      <a:r>
                        <a:rPr lang="en-US" dirty="0" smtClean="0"/>
                        <a:t>Acceptance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</a:t>
                      </a:r>
                      <a:r>
                        <a:rPr lang="en-US" baseline="-25000" dirty="0" err="1" smtClean="0"/>
                        <a:t>p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[ppm]</a:t>
                      </a:r>
                      <a:endParaRPr lang="en-US" dirty="0"/>
                    </a:p>
                  </a:txBody>
                  <a:tcPr/>
                </a:tc>
              </a:tr>
              <a:tr h="411238">
                <a:tc>
                  <a:txBody>
                    <a:bodyPr/>
                    <a:lstStyle/>
                    <a:p>
                      <a:r>
                        <a:rPr lang="en-US" dirty="0" smtClean="0"/>
                        <a:t>± 1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-0.09</a:t>
                      </a:r>
                      <a:endParaRPr lang="en-US" dirty="0"/>
                    </a:p>
                  </a:txBody>
                  <a:tcPr/>
                </a:tc>
              </a:tr>
              <a:tr h="411238">
                <a:tc>
                  <a:txBody>
                    <a:bodyPr/>
                    <a:lstStyle/>
                    <a:p>
                      <a:r>
                        <a:rPr lang="en-US" dirty="0" smtClean="0"/>
                        <a:t>± 10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-0.11</a:t>
                      </a:r>
                      <a:endParaRPr lang="en-US" dirty="0"/>
                    </a:p>
                  </a:txBody>
                  <a:tcPr/>
                </a:tc>
              </a:tr>
              <a:tr h="411238">
                <a:tc>
                  <a:txBody>
                    <a:bodyPr/>
                    <a:lstStyle/>
                    <a:p>
                      <a:r>
                        <a:rPr lang="en-US" dirty="0" smtClean="0"/>
                        <a:t>± 40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83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41071" y="1669143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 of misalignment, voltage errors, radial B-field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88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spin_test_e_p_mis_x-o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78352"/>
            <a:ext cx="44577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463" y="2496168"/>
            <a:ext cx="354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 smtClean="0"/>
              <a:t>All quads displaced 4mm radially out effects E-field correction</a:t>
            </a:r>
            <a:endParaRPr lang="en-US" kern="1200" dirty="0"/>
          </a:p>
        </p:txBody>
      </p:sp>
      <p:pic>
        <p:nvPicPr>
          <p:cNvPr id="7" name="Picture 6" descr="spin_test_e_p_mis_x-ou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98" y="3384550"/>
            <a:ext cx="44577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071" y="4962071"/>
            <a:ext cx="266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An example misalignment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6641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67"/>
            <a:ext cx="8229600" cy="1143000"/>
          </a:xfrm>
        </p:spPr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985" y="1221696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Electric field contribution to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cs typeface="Symbol" charset="2"/>
              </a:rPr>
              <a:t>a</a:t>
            </a:r>
            <a:endParaRPr lang="en-US" baseline="-25000" dirty="0" smtClean="0">
              <a:cs typeface="Symbol" charset="2"/>
            </a:endParaRPr>
          </a:p>
          <a:p>
            <a:pPr lvl="1"/>
            <a:r>
              <a:rPr lang="en-US" dirty="0" smtClean="0">
                <a:cs typeface="Symbol" charset="2"/>
              </a:rPr>
              <a:t>Analytic description </a:t>
            </a:r>
            <a:r>
              <a:rPr lang="mr-IN" dirty="0" smtClean="0">
                <a:cs typeface="Symbol" charset="2"/>
              </a:rPr>
              <a:t>–</a:t>
            </a:r>
            <a:r>
              <a:rPr lang="en-US" dirty="0" smtClean="0">
                <a:cs typeface="Symbol" charset="2"/>
              </a:rPr>
              <a:t> nonlinearity and misalignment</a:t>
            </a:r>
          </a:p>
          <a:p>
            <a:pPr lvl="1"/>
            <a:r>
              <a:rPr lang="en-US" dirty="0" smtClean="0">
                <a:cs typeface="Symbol" charset="2"/>
              </a:rPr>
              <a:t>Spin tracking and integrating</a:t>
            </a:r>
          </a:p>
          <a:p>
            <a:r>
              <a:rPr lang="en-US" dirty="0" smtClean="0">
                <a:cs typeface="Symbol" charset="2"/>
              </a:rPr>
              <a:t>Contribution from pitch</a:t>
            </a:r>
          </a:p>
          <a:p>
            <a:pPr lvl="1"/>
            <a:r>
              <a:rPr lang="en-US" dirty="0" smtClean="0">
                <a:cs typeface="Symbol" charset="2"/>
              </a:rPr>
              <a:t>Theory</a:t>
            </a:r>
          </a:p>
          <a:p>
            <a:pPr lvl="1"/>
            <a:r>
              <a:rPr lang="en-US" dirty="0" smtClean="0">
                <a:cs typeface="Symbol" charset="2"/>
              </a:rPr>
              <a:t>Spin Tracking and Integration </a:t>
            </a:r>
          </a:p>
          <a:p>
            <a:r>
              <a:rPr lang="en-US" dirty="0" smtClean="0">
                <a:cs typeface="Symbol" charset="2"/>
              </a:rPr>
              <a:t>Simulation</a:t>
            </a:r>
          </a:p>
          <a:p>
            <a:pPr lvl="1"/>
            <a:r>
              <a:rPr lang="en-US" dirty="0" smtClean="0">
                <a:cs typeface="Symbol" charset="2"/>
              </a:rPr>
              <a:t>Evaluation of dependence on nonlinearity, misalignment, voltage errors, B-radial</a:t>
            </a:r>
          </a:p>
          <a:p>
            <a:pPr lvl="1"/>
            <a:r>
              <a:rPr lang="en-US" dirty="0" smtClean="0">
                <a:cs typeface="Symbol" charset="2"/>
              </a:rPr>
              <a:t>Incorporating details of ring model into measurement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61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939996" y="1809368"/>
            <a:ext cx="8699" cy="1852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2948695" y="1304831"/>
            <a:ext cx="2811752" cy="28097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756097" y="1809368"/>
            <a:ext cx="8699" cy="1852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470588" y="1304831"/>
            <a:ext cx="1856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70588" y="4097180"/>
            <a:ext cx="1856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06802" y="152901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 plates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19800" y="2705355"/>
            <a:ext cx="50386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999353" y="2705355"/>
            <a:ext cx="48052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30954" y="2764259"/>
            <a:ext cx="78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±2mm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86423" y="1809368"/>
            <a:ext cx="145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ΔV</a:t>
            </a:r>
            <a:r>
              <a:rPr lang="en-US" baseline="-25000" dirty="0" err="1" smtClean="0"/>
              <a:t>p</a:t>
            </a:r>
            <a:r>
              <a:rPr lang="en-US" dirty="0" smtClean="0"/>
              <a:t> = ± </a:t>
            </a:r>
            <a:r>
              <a:rPr lang="en-US" dirty="0"/>
              <a:t>5</a:t>
            </a:r>
            <a:r>
              <a:rPr lang="en-US" dirty="0" smtClean="0"/>
              <a:t>% </a:t>
            </a:r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2816" y="4558226"/>
            <a:ext cx="713716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</a:t>
            </a:r>
            <a:r>
              <a:rPr lang="en-US" i="1" dirty="0" smtClean="0"/>
              <a:t>configurations</a:t>
            </a:r>
            <a:r>
              <a:rPr lang="en-US" dirty="0" smtClean="0"/>
              <a:t> that span the space of possibilities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Vary alignment of each of 2X4X4 quad plates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= ±2mm,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y</a:t>
            </a:r>
            <a:r>
              <a:rPr lang="en-US" dirty="0" smtClean="0"/>
              <a:t>= ±2mm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Vary voltage on each of 32 quad plates </a:t>
            </a:r>
            <a:r>
              <a:rPr lang="en-US" dirty="0" err="1"/>
              <a:t>ΔV</a:t>
            </a:r>
            <a:r>
              <a:rPr lang="en-US" baseline="-25000" dirty="0" err="1"/>
              <a:t>p</a:t>
            </a:r>
            <a:r>
              <a:rPr lang="en-US" dirty="0"/>
              <a:t> = ± </a:t>
            </a:r>
            <a:r>
              <a:rPr lang="en-US" dirty="0"/>
              <a:t>5</a:t>
            </a:r>
            <a:r>
              <a:rPr lang="en-US" dirty="0" smtClean="0"/>
              <a:t>% </a:t>
            </a:r>
            <a:r>
              <a:rPr lang="en-US" dirty="0" smtClean="0"/>
              <a:t>V</a:t>
            </a:r>
            <a:r>
              <a:rPr lang="en-US" baseline="-25000" dirty="0" smtClean="0"/>
              <a:t>0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i="1" dirty="0" smtClean="0"/>
              <a:t>Note that both misalignment and voltage errors enhance nonlinearities</a:t>
            </a:r>
            <a:endParaRPr lang="en-US" i="1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Vary radial magnetic field 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B</a:t>
            </a:r>
            <a:r>
              <a:rPr lang="en-US" baseline="-25000" dirty="0" err="1"/>
              <a:t>r</a:t>
            </a:r>
            <a:r>
              <a:rPr lang="en-US" dirty="0"/>
              <a:t> = </a:t>
            </a:r>
            <a:r>
              <a:rPr lang="en-US" dirty="0" smtClean="0"/>
              <a:t>±30 ppm (uniformly)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52484" y="2670568"/>
            <a:ext cx="155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B</a:t>
            </a:r>
            <a:r>
              <a:rPr lang="en-US" baseline="-25000" dirty="0" err="1" smtClean="0"/>
              <a:t>r</a:t>
            </a:r>
            <a:r>
              <a:rPr lang="en-US" dirty="0" smtClean="0"/>
              <a:t> = </a:t>
            </a:r>
            <a:r>
              <a:rPr lang="en-US" dirty="0" smtClean="0"/>
              <a:t>±30 </a:t>
            </a:r>
            <a:r>
              <a:rPr lang="en-US" dirty="0" smtClean="0"/>
              <a:t>ppm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51399" y="774207"/>
            <a:ext cx="0" cy="452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51399" y="1526822"/>
            <a:ext cx="1" cy="5348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8302" y="139187"/>
            <a:ext cx="8398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Systematically explore dependence of E-field and Pitch correction on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/>
              <a:t>field and </a:t>
            </a:r>
            <a:r>
              <a:rPr lang="en-US" sz="2000" dirty="0"/>
              <a:t>alignment errors </a:t>
            </a:r>
            <a:r>
              <a:rPr lang="en-US" sz="2000" dirty="0" smtClean="0"/>
              <a:t>and nonlinearity with simulation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5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2070" y="539332"/>
            <a:ext cx="50644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corrections depend 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(y)  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(y)  for pitch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r>
              <a:rPr lang="en-US" dirty="0" smtClean="0"/>
              <a:t>) 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r>
              <a:rPr lang="en-US" dirty="0" smtClean="0"/>
              <a:t>) for E-field</a:t>
            </a:r>
          </a:p>
          <a:p>
            <a:endParaRPr lang="en-US" dirty="0"/>
          </a:p>
          <a:p>
            <a:r>
              <a:rPr lang="en-US" dirty="0" smtClean="0"/>
              <a:t>And all four quantities depend on the </a:t>
            </a:r>
            <a:r>
              <a:rPr lang="en-US" i="1" dirty="0" smtClean="0"/>
              <a:t>configuration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3431" y="3009821"/>
            <a:ext cx="74558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 each </a:t>
            </a:r>
            <a:r>
              <a:rPr lang="en-US" i="1" dirty="0" smtClean="0">
                <a:solidFill>
                  <a:srgbClr val="0000FF"/>
                </a:solidFill>
              </a:rPr>
              <a:t>configuration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Track through injection channel into ring to generate ‘realistic’ distribution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Kicker B</a:t>
            </a:r>
            <a:r>
              <a:rPr lang="en-US" dirty="0" smtClean="0"/>
              <a:t>=</a:t>
            </a:r>
            <a:r>
              <a:rPr lang="en-US" dirty="0" smtClean="0"/>
              <a:t>200</a:t>
            </a:r>
            <a:r>
              <a:rPr lang="en-US" dirty="0" smtClean="0"/>
              <a:t> </a:t>
            </a:r>
            <a:r>
              <a:rPr lang="en-US" dirty="0" smtClean="0"/>
              <a:t>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Quads at 18.3 kV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Quad scrape 13.1kV -&gt; 18.3kV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Muon</a:t>
            </a:r>
            <a:r>
              <a:rPr lang="en-US" dirty="0" smtClean="0"/>
              <a:t> decay is turned 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Compute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 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 (by integration along trajectory) for each </a:t>
            </a:r>
            <a:r>
              <a:rPr lang="en-US" dirty="0" err="1" smtClean="0"/>
              <a:t>muon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Include all </a:t>
            </a:r>
            <a:r>
              <a:rPr lang="en-US" dirty="0" err="1" smtClean="0"/>
              <a:t>muons</a:t>
            </a:r>
            <a:r>
              <a:rPr lang="en-US" dirty="0" smtClean="0"/>
              <a:t> that decay at t &gt; 35 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05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9357" y="1197429"/>
            <a:ext cx="54681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Reference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Nominal quad voltage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</a:t>
            </a:r>
            <a:r>
              <a:rPr lang="en-US" sz="2400" baseline="-25000" dirty="0" smtClean="0"/>
              <a:t>r</a:t>
            </a:r>
            <a:r>
              <a:rPr lang="en-US" sz="2400" dirty="0" smtClean="0"/>
              <a:t> = 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Quad plates aligned according to survey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758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53"/>
            <a:ext cx="4389120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206" y="457195"/>
            <a:ext cx="4389120" cy="292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86" y="3430270"/>
            <a:ext cx="4389120" cy="292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369" y="3430270"/>
            <a:ext cx="4389120" cy="2926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2714" y="87863"/>
            <a:ext cx="479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configuration phase space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23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86" y="139700"/>
            <a:ext cx="48006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354" y="3414486"/>
            <a:ext cx="48006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713" y="444499"/>
            <a:ext cx="3737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Convolution functions</a:t>
            </a:r>
          </a:p>
          <a:p>
            <a:endParaRPr lang="en-US" dirty="0" smtClean="0"/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(y)  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r>
              <a:rPr lang="en-US" dirty="0"/>
              <a:t>)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generated for reference configuration</a:t>
            </a:r>
            <a:endParaRPr lang="en-US" dirty="0"/>
          </a:p>
        </p:txBody>
      </p:sp>
      <p:pic>
        <p:nvPicPr>
          <p:cNvPr id="9" name="Picture 8" descr="C_e(_rm_convolv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6" y="4537801"/>
            <a:ext cx="3474357" cy="522242"/>
          </a:xfrm>
          <a:prstGeom prst="rect">
            <a:avLst/>
          </a:prstGeom>
        </p:spPr>
      </p:pic>
      <p:pic>
        <p:nvPicPr>
          <p:cNvPr id="10" name="Picture 9" descr="C_p(_rm_convolv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2137228"/>
            <a:ext cx="3107944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14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4156" y="544136"/>
            <a:ext cx="6634673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Propagate a ‘realistic’ distribution through the injection channel (through </a:t>
            </a:r>
            <a:r>
              <a:rPr lang="en-US" dirty="0" err="1" smtClean="0"/>
              <a:t>backleg</a:t>
            </a:r>
            <a:r>
              <a:rPr lang="en-US" dirty="0" smtClean="0"/>
              <a:t> iron and inflector and into storage ring)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Assume longitudinal distribution is as measured in Spring 18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Kicker pulse shape </a:t>
            </a:r>
            <a:r>
              <a:rPr lang="mr-IN" dirty="0" smtClean="0"/>
              <a:t>–</a:t>
            </a:r>
            <a:r>
              <a:rPr lang="en-US" dirty="0" smtClean="0"/>
              <a:t> as measured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Track around the ring </a:t>
            </a:r>
            <a:r>
              <a:rPr lang="mr-IN" dirty="0" smtClean="0"/>
              <a:t>–</a:t>
            </a:r>
            <a:r>
              <a:rPr lang="en-US" dirty="0" smtClean="0"/>
              <a:t> (</a:t>
            </a:r>
            <a:r>
              <a:rPr lang="en-US" dirty="0" err="1" smtClean="0"/>
              <a:t>quadrupole</a:t>
            </a:r>
            <a:r>
              <a:rPr lang="en-US" dirty="0" smtClean="0"/>
              <a:t> field as per Opera 3D map) until </a:t>
            </a:r>
            <a:r>
              <a:rPr lang="en-US" dirty="0" err="1" smtClean="0"/>
              <a:t>muon</a:t>
            </a:r>
            <a:r>
              <a:rPr lang="en-US" dirty="0" smtClean="0"/>
              <a:t> decays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each </a:t>
            </a:r>
            <a:r>
              <a:rPr lang="en-US" dirty="0" err="1" smtClean="0"/>
              <a:t>muon</a:t>
            </a:r>
            <a:r>
              <a:rPr lang="en-US" dirty="0" smtClean="0"/>
              <a:t> that decays at t &gt; 35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s record:</a:t>
            </a:r>
            <a:endParaRPr lang="en-US" dirty="0"/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Momentum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End phase space coordinates, decay time, </a:t>
            </a:r>
          </a:p>
          <a:p>
            <a:pPr marL="1200150" lvl="2" indent="-285750">
              <a:buFont typeface="Courier New"/>
              <a:buChar char="o"/>
            </a:pPr>
            <a:r>
              <a:rPr lang="en-US" dirty="0" smtClean="0"/>
              <a:t>closed orbit</a:t>
            </a:r>
          </a:p>
          <a:p>
            <a:pPr marL="1200150" lvl="2" indent="-285750">
              <a:buFont typeface="Courier New"/>
              <a:buChar char="o"/>
            </a:pPr>
            <a:endParaRPr lang="en-US" dirty="0"/>
          </a:p>
          <a:p>
            <a:pPr marL="1200150" lvl="2" indent="-285750">
              <a:buFont typeface="Courier New"/>
              <a:buChar char="o"/>
            </a:pPr>
            <a:endParaRPr lang="en-US" dirty="0" smtClean="0"/>
          </a:p>
          <a:p>
            <a:pPr marL="1200150" lvl="2" indent="-285750">
              <a:buFont typeface="Courier New"/>
              <a:buChar char="o"/>
            </a:pPr>
            <a:r>
              <a:rPr lang="en-US" dirty="0" smtClean="0"/>
              <a:t>Fast rotation frequency</a:t>
            </a:r>
          </a:p>
          <a:p>
            <a:pPr marL="1200150" lvl="2" indent="-285750">
              <a:buFont typeface="Courier New"/>
              <a:buChar char="o"/>
            </a:pPr>
            <a:endParaRPr lang="en-US" dirty="0"/>
          </a:p>
          <a:p>
            <a:pPr marL="1200150" lvl="2" indent="-285750">
              <a:buFont typeface="Courier New"/>
              <a:buChar char="o"/>
            </a:pPr>
            <a:endParaRPr lang="en-US" dirty="0" smtClean="0"/>
          </a:p>
          <a:p>
            <a:pPr marL="1200150" lvl="2" indent="-285750">
              <a:buFont typeface="Courier New"/>
              <a:buChar char="o"/>
            </a:pPr>
            <a:r>
              <a:rPr lang="en-US" dirty="0" smtClean="0"/>
              <a:t>E-field contribution</a:t>
            </a:r>
          </a:p>
          <a:p>
            <a:pPr marL="1200150" lvl="2" indent="-285750">
              <a:buFont typeface="Courier New"/>
              <a:buChar char="o"/>
            </a:pPr>
            <a:endParaRPr lang="en-US" dirty="0"/>
          </a:p>
          <a:p>
            <a:pPr marL="1200150" lvl="2" indent="-285750">
              <a:buFont typeface="Courier New"/>
              <a:buChar char="o"/>
            </a:pPr>
            <a:endParaRPr lang="en-US" dirty="0" smtClean="0"/>
          </a:p>
          <a:p>
            <a:pPr marL="1200150" lvl="2" indent="-285750">
              <a:buFont typeface="Courier New"/>
              <a:buChar char="o"/>
            </a:pPr>
            <a:endParaRPr lang="en-US" dirty="0"/>
          </a:p>
          <a:p>
            <a:pPr marL="1200150" lvl="2" indent="-285750">
              <a:buFont typeface="Courier New"/>
              <a:buChar char="o"/>
            </a:pPr>
            <a:r>
              <a:rPr lang="en-US" dirty="0" smtClean="0"/>
              <a:t>Pitch contribution</a:t>
            </a:r>
            <a:endParaRPr lang="en-US" dirty="0" smtClean="0"/>
          </a:p>
          <a:p>
            <a:pPr lvl="2"/>
            <a:r>
              <a:rPr lang="en-US" dirty="0" smtClean="0"/>
              <a:t>       </a:t>
            </a:r>
          </a:p>
        </p:txBody>
      </p:sp>
      <p:pic>
        <p:nvPicPr>
          <p:cNvPr id="6" name="Picture 5" descr="vec_C_e(T)_sim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26" y="5019114"/>
            <a:ext cx="3176866" cy="652673"/>
          </a:xfrm>
          <a:prstGeom prst="rect">
            <a:avLst/>
          </a:prstGeom>
        </p:spPr>
      </p:pic>
      <p:pic>
        <p:nvPicPr>
          <p:cNvPr id="8" name="Picture 7" descr="x_e_=_frac_1_N_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09" y="3146530"/>
            <a:ext cx="1647235" cy="798145"/>
          </a:xfrm>
          <a:prstGeom prst="rect">
            <a:avLst/>
          </a:prstGeom>
        </p:spPr>
      </p:pic>
      <p:pic>
        <p:nvPicPr>
          <p:cNvPr id="9" name="Picture 8" descr="f_FR_=_frac_N_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40" y="4069018"/>
            <a:ext cx="1210974" cy="6101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0066" y="195640"/>
            <a:ext cx="422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Characterization of a simulated distribution</a:t>
            </a:r>
            <a:endParaRPr lang="en-US" dirty="0"/>
          </a:p>
        </p:txBody>
      </p:sp>
      <p:pic>
        <p:nvPicPr>
          <p:cNvPr id="11" name="Picture 10" descr="C_e(T)_&amp;=&amp;_-2_fr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79"/>
          <a:stretch/>
        </p:blipFill>
        <p:spPr>
          <a:xfrm>
            <a:off x="2749884" y="5860029"/>
            <a:ext cx="3862671" cy="73445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64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127" y="1101822"/>
            <a:ext cx="296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Pitch </a:t>
            </a:r>
            <a:r>
              <a:rPr lang="en-US" dirty="0" smtClean="0"/>
              <a:t>contribution to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cs typeface="Symbol" charset="2"/>
              </a:rPr>
              <a:t>a</a:t>
            </a:r>
            <a:r>
              <a:rPr lang="en-US" dirty="0" smtClean="0"/>
              <a:t> for each of </a:t>
            </a:r>
            <a:r>
              <a:rPr lang="en-US" dirty="0" smtClean="0"/>
              <a:t>220</a:t>
            </a:r>
            <a:r>
              <a:rPr lang="en-US" dirty="0" smtClean="0"/>
              <a:t> </a:t>
            </a:r>
            <a:r>
              <a:rPr lang="en-US" dirty="0" smtClean="0"/>
              <a:t>configurations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36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07" y="3207256"/>
            <a:ext cx="4800600" cy="3200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0"/>
            <a:ext cx="4800600" cy="3200400"/>
          </a:xfrm>
          <a:prstGeom prst="rect">
            <a:avLst/>
          </a:prstGeom>
        </p:spPr>
      </p:pic>
      <p:pic>
        <p:nvPicPr>
          <p:cNvPr id="16" name="Picture 15" descr="C_p(_rm_convolv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9" y="3585030"/>
            <a:ext cx="2624328" cy="254935"/>
          </a:xfrm>
          <a:prstGeom prst="rect">
            <a:avLst/>
          </a:prstGeom>
        </p:spPr>
      </p:pic>
      <p:pic>
        <p:nvPicPr>
          <p:cNvPr id="17" name="Picture 16" descr="C_p(_rm_linear_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9" y="4029529"/>
            <a:ext cx="2295071" cy="250908"/>
          </a:xfrm>
          <a:prstGeom prst="rect">
            <a:avLst/>
          </a:prstGeom>
        </p:spPr>
      </p:pic>
      <p:pic>
        <p:nvPicPr>
          <p:cNvPr id="18" name="Picture 17" descr="C_p(_rm_linear_)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94" y="4680857"/>
            <a:ext cx="2407237" cy="6649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3869" y="5548477"/>
            <a:ext cx="350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Assuming field index n is measured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651454"/>
            <a:ext cx="270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well do we measure ?</a:t>
            </a:r>
            <a:endParaRPr lang="en-US" dirty="0"/>
          </a:p>
        </p:txBody>
      </p:sp>
      <p:pic>
        <p:nvPicPr>
          <p:cNvPr id="21" name="Picture 20" descr="-11_rm_ppb_&lt;_Del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22" y="3839965"/>
            <a:ext cx="2127142" cy="20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70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10732" y="5322318"/>
            <a:ext cx="3328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Assuming field </a:t>
            </a:r>
            <a:r>
              <a:rPr lang="en-US" i="1" dirty="0" smtClean="0">
                <a:solidFill>
                  <a:srgbClr val="FF0000"/>
                </a:solidFill>
              </a:rPr>
              <a:t>index is measured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37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0587" y="3385459"/>
            <a:ext cx="239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(convolve)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(truth)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667898" y="3754791"/>
            <a:ext cx="2136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e</a:t>
            </a:r>
            <a:r>
              <a:rPr lang="en-US" baseline="-25000" dirty="0"/>
              <a:t> </a:t>
            </a:r>
            <a:r>
              <a:rPr lang="en-US" dirty="0"/>
              <a:t>(linear</a:t>
            </a:r>
            <a:r>
              <a:rPr lang="en-US" dirty="0" smtClean="0"/>
              <a:t>)  -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(truth)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068" y="3300625"/>
            <a:ext cx="4800600" cy="3200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257" y="185059"/>
            <a:ext cx="4800600" cy="3200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9127" y="1101822"/>
            <a:ext cx="296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E-field </a:t>
            </a:r>
            <a:r>
              <a:rPr lang="en-US" dirty="0" smtClean="0"/>
              <a:t>contribution to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cs typeface="Symbol" charset="2"/>
              </a:rPr>
              <a:t>a</a:t>
            </a:r>
            <a:r>
              <a:rPr lang="en-US" dirty="0" smtClean="0"/>
              <a:t> for each of </a:t>
            </a:r>
            <a:r>
              <a:rPr lang="en-US" dirty="0" smtClean="0"/>
              <a:t>220</a:t>
            </a:r>
            <a:r>
              <a:rPr lang="en-US" dirty="0" smtClean="0"/>
              <a:t> </a:t>
            </a:r>
            <a:r>
              <a:rPr lang="en-US" dirty="0" smtClean="0"/>
              <a:t>configurations </a:t>
            </a:r>
            <a:endParaRPr lang="en-US" dirty="0"/>
          </a:p>
        </p:txBody>
      </p:sp>
      <p:pic>
        <p:nvPicPr>
          <p:cNvPr id="19" name="Picture 18" descr="C_e(_rm_linear_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2" y="4506992"/>
            <a:ext cx="3419929" cy="621091"/>
          </a:xfrm>
          <a:prstGeom prst="rect">
            <a:avLst/>
          </a:prstGeom>
        </p:spPr>
      </p:pic>
      <p:pic>
        <p:nvPicPr>
          <p:cNvPr id="20" name="Picture 19" descr="-50_rm_ppb_&lt;_De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98" y="5912811"/>
            <a:ext cx="3064911" cy="2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0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2123" y="1025071"/>
            <a:ext cx="831328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Caveats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assume ±2 mm misalignment of quad plates </a:t>
            </a:r>
          </a:p>
          <a:p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mr-IN" dirty="0" smtClean="0"/>
              <a:t>–</a:t>
            </a:r>
            <a:r>
              <a:rPr lang="en-US" dirty="0" smtClean="0"/>
              <a:t> Survey and analysis indicates better than ±1 mm (</a:t>
            </a:r>
            <a:r>
              <a:rPr lang="en-US" i="1" dirty="0" err="1" smtClean="0"/>
              <a:t>Manolis</a:t>
            </a:r>
            <a:r>
              <a:rPr lang="en-US" i="1" dirty="0" smtClean="0"/>
              <a:t>, GM2 Doc 16970-v2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And ±5% (1.8 kV) voltage error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dirty="0" smtClean="0"/>
              <a:t>Jason’s very conservative estimate</a:t>
            </a:r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Of the                     possible configurations, we have evaluated 220. </a:t>
            </a:r>
            <a:endParaRPr lang="en-US" dirty="0"/>
          </a:p>
        </p:txBody>
      </p:sp>
      <p:pic>
        <p:nvPicPr>
          <p:cNvPr id="7" name="Picture 6" descr="frac_(2^9)^4_4_!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39" y="2409827"/>
            <a:ext cx="532493" cy="5324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6214" y="3474357"/>
            <a:ext cx="5557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220 configurations considered to date are those with</a:t>
            </a:r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 plate(</a:t>
            </a:r>
            <a:r>
              <a:rPr lang="en-US" dirty="0" err="1" smtClean="0"/>
              <a:t>i</a:t>
            </a:r>
            <a:r>
              <a:rPr lang="en-US" dirty="0" smtClean="0"/>
              <a:t>) same for all quads  - worst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65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8155" y="1003924"/>
            <a:ext cx="7413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step</a:t>
            </a:r>
          </a:p>
          <a:p>
            <a:endParaRPr lang="en-US" dirty="0"/>
          </a:p>
          <a:p>
            <a:r>
              <a:rPr lang="en-US" dirty="0" smtClean="0"/>
              <a:t>Generate a ‘complete’ set of configurations based on measured uncertainties and evaluate errors in determining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 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smtClean="0"/>
              <a:t>To set conservative bounds on effects of field errors, and misalignment </a:t>
            </a:r>
            <a:endParaRPr lang="en-US" baseline="-25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8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8922" y="987856"/>
            <a:ext cx="70666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does quad nonlinearity, field errors and misalignment alter effects of electric field and pitch?</a:t>
            </a:r>
          </a:p>
          <a:p>
            <a:endParaRPr lang="en-US" dirty="0"/>
          </a:p>
          <a:p>
            <a:r>
              <a:rPr lang="en-US" dirty="0" smtClean="0"/>
              <a:t>How large are those effects?</a:t>
            </a:r>
          </a:p>
          <a:p>
            <a:endParaRPr lang="en-US" dirty="0"/>
          </a:p>
          <a:p>
            <a:r>
              <a:rPr lang="en-US" dirty="0" smtClean="0"/>
              <a:t>Can we correct for those effects?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48" y="2853535"/>
            <a:ext cx="3670300" cy="1066800"/>
          </a:xfrm>
          <a:prstGeom prst="rect">
            <a:avLst/>
          </a:prstGeom>
        </p:spPr>
      </p:pic>
      <p:pic>
        <p:nvPicPr>
          <p:cNvPr id="8" name="Picture 7" descr="C_e_sim_-2_frac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74" y="4454230"/>
            <a:ext cx="2692400" cy="774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2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468" y="654288"/>
            <a:ext cx="398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 contribution along any trajectory: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25529"/>
            <a:ext cx="5648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compute correction in simulation, integrate               along the trajectory of the </a:t>
            </a:r>
            <a:r>
              <a:rPr lang="en-US" dirty="0" err="1" smtClean="0"/>
              <a:t>muon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=&gt; E-field correction as a function of time,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(t)</a:t>
            </a:r>
            <a:endParaRPr lang="en-US" dirty="0"/>
          </a:p>
        </p:txBody>
      </p:sp>
      <p:pic>
        <p:nvPicPr>
          <p:cNvPr id="5" name="Picture 4" descr="langle_vec_beta_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73" y="3425529"/>
            <a:ext cx="1038034" cy="403120"/>
          </a:xfrm>
          <a:prstGeom prst="rect">
            <a:avLst/>
          </a:prstGeom>
        </p:spPr>
      </p:pic>
      <p:pic>
        <p:nvPicPr>
          <p:cNvPr id="6" name="Picture 5" descr="vec_C_e(T)_sim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60" y="1243376"/>
            <a:ext cx="4441586" cy="91250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40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44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2n(n-1)_beta^2_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90" y="3099813"/>
            <a:ext cx="3505200" cy="48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7288" y="587592"/>
            <a:ext cx="671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step. Since we have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 and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  </a:t>
            </a:r>
            <a:r>
              <a:rPr lang="en-US" dirty="0" smtClean="0"/>
              <a:t>for every </a:t>
            </a:r>
            <a:r>
              <a:rPr lang="en-US" dirty="0" err="1" smtClean="0"/>
              <a:t>muon</a:t>
            </a:r>
            <a:r>
              <a:rPr lang="en-US" dirty="0" smtClean="0"/>
              <a:t> we can</a:t>
            </a:r>
            <a:r>
              <a:rPr lang="en-US" baseline="-25000" dirty="0" smtClean="0"/>
              <a:t> </a:t>
            </a:r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3029" y="2511481"/>
            <a:ext cx="38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 </a:t>
            </a:r>
            <a:endParaRPr lang="en-US" dirty="0"/>
          </a:p>
        </p:txBody>
      </p:sp>
      <p:pic>
        <p:nvPicPr>
          <p:cNvPr id="4" name="Picture 3" descr="langle_C_e_rang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131475"/>
            <a:ext cx="5092700" cy="1054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0084" y="1468980"/>
            <a:ext cx="70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Exact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5565" y="3213081"/>
            <a:ext cx="224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Linear approximation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47450" y="1535320"/>
            <a:ext cx="13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0.298 ppm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89185" y="3155936"/>
            <a:ext cx="13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0.323 ppm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89982" y="4160528"/>
            <a:ext cx="6037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</a:t>
            </a:r>
          </a:p>
          <a:p>
            <a:endParaRPr lang="en-US" dirty="0" smtClean="0"/>
          </a:p>
          <a:p>
            <a:r>
              <a:rPr lang="en-US" dirty="0" smtClean="0"/>
              <a:t>If we reconstruct the distribution of </a:t>
            </a:r>
            <a:r>
              <a:rPr lang="en-US" dirty="0" err="1" smtClean="0"/>
              <a:t>equilbrium</a:t>
            </a:r>
            <a:r>
              <a:rPr lang="en-US" dirty="0" smtClean="0"/>
              <a:t> radii </a:t>
            </a:r>
            <a:r>
              <a:rPr lang="en-US" i="1" dirty="0" smtClean="0"/>
              <a:t>perfectly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there is an 8% discrepancy (25 ppb)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1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9"/>
          <a:stretch/>
        </p:blipFill>
        <p:spPr>
          <a:xfrm>
            <a:off x="1156802" y="142475"/>
            <a:ext cx="3127301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9376" y="3544504"/>
            <a:ext cx="730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E-field along the trajectory at the magic radius (momentum = p</a:t>
            </a:r>
            <a:r>
              <a:rPr lang="en-US" baseline="-25000" dirty="0" smtClean="0"/>
              <a:t>0</a:t>
            </a:r>
            <a:r>
              <a:rPr lang="en-US" dirty="0" smtClean="0"/>
              <a:t>) is zero.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57589" y="1137274"/>
            <a:ext cx="303298" cy="398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81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t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4"/>
          <a:stretch/>
        </p:blipFill>
        <p:spPr>
          <a:xfrm>
            <a:off x="2218349" y="-397730"/>
            <a:ext cx="3297906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379" y="3440254"/>
            <a:ext cx="7734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what about the </a:t>
            </a:r>
            <a:r>
              <a:rPr lang="en-US" dirty="0" err="1" smtClean="0"/>
              <a:t>muon</a:t>
            </a:r>
            <a:r>
              <a:rPr lang="en-US" dirty="0" smtClean="0"/>
              <a:t> with momentum p</a:t>
            </a:r>
            <a:r>
              <a:rPr lang="en-US" baseline="-25000" dirty="0" smtClean="0"/>
              <a:t>0 </a:t>
            </a:r>
            <a:r>
              <a:rPr lang="en-US" dirty="0" smtClean="0"/>
              <a:t>that oscillates about the magic radius with some </a:t>
            </a:r>
            <a:r>
              <a:rPr lang="en-US" dirty="0" err="1" smtClean="0"/>
              <a:t>betatron</a:t>
            </a:r>
            <a:r>
              <a:rPr lang="en-US" dirty="0" smtClean="0"/>
              <a:t> amplitude           </a:t>
            </a:r>
            <a:r>
              <a:rPr lang="en-US" dirty="0" smtClean="0">
                <a:latin typeface="Symbol" charset="2"/>
                <a:cs typeface="Symbol" charset="2"/>
              </a:rPr>
              <a:t>?</a:t>
            </a:r>
          </a:p>
          <a:p>
            <a:endParaRPr lang="en-US" baseline="-25000" dirty="0">
              <a:latin typeface="Symbol" charset="2"/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Or the </a:t>
            </a:r>
            <a:r>
              <a:rPr lang="en-US" dirty="0" err="1" smtClean="0">
                <a:cs typeface="Symbol" charset="2"/>
              </a:rPr>
              <a:t>muon</a:t>
            </a:r>
            <a:r>
              <a:rPr lang="en-US" dirty="0" smtClean="0">
                <a:cs typeface="Symbol" charset="2"/>
              </a:rPr>
              <a:t> with momentum                       and </a:t>
            </a:r>
            <a:r>
              <a:rPr lang="en-US" dirty="0" err="1" smtClean="0">
                <a:cs typeface="Symbol" charset="2"/>
              </a:rPr>
              <a:t>betatron</a:t>
            </a:r>
            <a:r>
              <a:rPr lang="en-US" dirty="0" smtClean="0">
                <a:cs typeface="Symbol" charset="2"/>
              </a:rPr>
              <a:t> amplitude         ?</a:t>
            </a:r>
            <a:endParaRPr lang="en-US" dirty="0">
              <a:cs typeface="Symbol" charset="2"/>
            </a:endParaRPr>
          </a:p>
        </p:txBody>
      </p:sp>
      <p:pic>
        <p:nvPicPr>
          <p:cNvPr id="4" name="Picture 3" descr="p_0+_Delta_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77" y="4217243"/>
            <a:ext cx="1007774" cy="264668"/>
          </a:xfrm>
          <a:prstGeom prst="rect">
            <a:avLst/>
          </a:prstGeom>
        </p:spPr>
      </p:pic>
      <p:pic>
        <p:nvPicPr>
          <p:cNvPr id="5" name="Picture 4" descr="x_bet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11" y="4268850"/>
            <a:ext cx="368300" cy="279400"/>
          </a:xfrm>
          <a:prstGeom prst="rect">
            <a:avLst/>
          </a:prstGeom>
        </p:spPr>
      </p:pic>
      <p:pic>
        <p:nvPicPr>
          <p:cNvPr id="6" name="Picture 5" descr="x_bet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77" y="3824181"/>
            <a:ext cx="368300" cy="279400"/>
          </a:xfrm>
          <a:prstGeom prst="rect">
            <a:avLst/>
          </a:prstGeom>
        </p:spPr>
      </p:pic>
      <p:pic>
        <p:nvPicPr>
          <p:cNvPr id="7" name="Picture 6" descr="x_=_eta_delta_+_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03" y="4857765"/>
            <a:ext cx="1828800" cy="368300"/>
          </a:xfrm>
          <a:prstGeom prst="rect">
            <a:avLst/>
          </a:prstGeom>
        </p:spPr>
      </p:pic>
      <p:pic>
        <p:nvPicPr>
          <p:cNvPr id="8" name="Picture 7" descr="delta_=_Delta_p∕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24" y="4952538"/>
            <a:ext cx="1600200" cy="3683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85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91" y="606546"/>
            <a:ext cx="179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 correction</a:t>
            </a:r>
            <a:endParaRPr lang="en-US" dirty="0"/>
          </a:p>
        </p:txBody>
      </p:sp>
      <p:pic>
        <p:nvPicPr>
          <p:cNvPr id="3" name="Picture 2" descr="C_e=_left(1-_fr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9" y="1545521"/>
            <a:ext cx="8764876" cy="761697"/>
          </a:xfrm>
          <a:prstGeom prst="rect">
            <a:avLst/>
          </a:prstGeom>
        </p:spPr>
      </p:pic>
      <p:pic>
        <p:nvPicPr>
          <p:cNvPr id="5" name="Picture 4" descr="m^2∕p_0^2_=_a_mu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62" y="2913681"/>
            <a:ext cx="1816100" cy="43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686" y="2909526"/>
            <a:ext cx="191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Magic momentum</a:t>
            </a:r>
            <a:endParaRPr lang="en-US" dirty="0"/>
          </a:p>
        </p:txBody>
      </p:sp>
      <p:pic>
        <p:nvPicPr>
          <p:cNvPr id="7" name="Picture 6" descr="C_e(_delta,x_be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6" y="4082515"/>
            <a:ext cx="7594600" cy="876300"/>
          </a:xfrm>
          <a:prstGeom prst="rect">
            <a:avLst/>
          </a:prstGeom>
        </p:spPr>
      </p:pic>
      <p:pic>
        <p:nvPicPr>
          <p:cNvPr id="8" name="Picture 7" descr="x_e=_eta_delt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17" y="3606859"/>
            <a:ext cx="1181100" cy="33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7978" y="5232775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                                                 then correction is independent of  </a:t>
            </a:r>
            <a:endParaRPr lang="en-US" dirty="0"/>
          </a:p>
        </p:txBody>
      </p:sp>
      <p:pic>
        <p:nvPicPr>
          <p:cNvPr id="10" name="Picture 9" descr="langle_x_e_rangl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47" y="5228694"/>
            <a:ext cx="2349500" cy="368300"/>
          </a:xfrm>
          <a:prstGeom prst="rect">
            <a:avLst/>
          </a:prstGeom>
        </p:spPr>
      </p:pic>
      <p:pic>
        <p:nvPicPr>
          <p:cNvPr id="11" name="Picture 10" descr="langle_C_e(_delt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06" y="5747676"/>
            <a:ext cx="4216400" cy="749300"/>
          </a:xfrm>
          <a:prstGeom prst="rect">
            <a:avLst/>
          </a:prstGeom>
        </p:spPr>
      </p:pic>
      <p:pic>
        <p:nvPicPr>
          <p:cNvPr id="12" name="Picture 11" descr="x_beta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831" y="5313230"/>
            <a:ext cx="368300" cy="2794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465411" y="3785518"/>
            <a:ext cx="1410893" cy="144725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32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 descr="langle_C_e(_de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364579"/>
            <a:ext cx="4216400" cy="749300"/>
          </a:xfrm>
          <a:prstGeom prst="rect">
            <a:avLst/>
          </a:prstGeom>
        </p:spPr>
      </p:pic>
      <p:pic>
        <p:nvPicPr>
          <p:cNvPr id="5" name="Picture 4" descr="k_&amp;=&amp;_(22.409_f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845"/>
            <a:ext cx="9144000" cy="2008909"/>
          </a:xfrm>
          <a:prstGeom prst="rect">
            <a:avLst/>
          </a:prstGeom>
        </p:spPr>
      </p:pic>
      <p:pic>
        <p:nvPicPr>
          <p:cNvPr id="7" name="Picture 6" descr="k_eff_&amp;=&amp;_k_fra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0" y="4031028"/>
            <a:ext cx="6752841" cy="202480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2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6850" y="1208179"/>
            <a:ext cx="51988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minimize the E-field correction </a:t>
            </a:r>
            <a:r>
              <a:rPr lang="en-US" dirty="0"/>
              <a:t>c</a:t>
            </a:r>
            <a:r>
              <a:rPr lang="en-US" dirty="0" smtClean="0"/>
              <a:t>hoose         so that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6850" y="644455"/>
            <a:ext cx="692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                                                    then according to the Miller/Nguyen rule</a:t>
            </a:r>
            <a:endParaRPr lang="en-US" dirty="0"/>
          </a:p>
        </p:txBody>
      </p:sp>
      <p:pic>
        <p:nvPicPr>
          <p:cNvPr id="3" name="Picture 2" descr="langle_x_e_rang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99" y="644455"/>
            <a:ext cx="2336800" cy="368300"/>
          </a:xfrm>
          <a:prstGeom prst="rect">
            <a:avLst/>
          </a:prstGeom>
        </p:spPr>
      </p:pic>
      <p:pic>
        <p:nvPicPr>
          <p:cNvPr id="8" name="Picture 7" descr="p_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58" y="1288143"/>
            <a:ext cx="330200" cy="274356"/>
          </a:xfrm>
          <a:prstGeom prst="rect">
            <a:avLst/>
          </a:prstGeom>
        </p:spPr>
      </p:pic>
      <p:pic>
        <p:nvPicPr>
          <p:cNvPr id="10" name="Picture 9" descr="def_vev#1_lang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6" y="4161274"/>
            <a:ext cx="72517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22975" y="5951735"/>
            <a:ext cx="3771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Contribution from </a:t>
            </a:r>
            <a:r>
              <a:rPr lang="en-US" dirty="0" err="1" smtClean="0"/>
              <a:t>betatron</a:t>
            </a:r>
            <a:r>
              <a:rPr lang="en-US" dirty="0" smtClean="0"/>
              <a:t> amplitude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283982" y="5012174"/>
            <a:ext cx="56869" cy="7594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2a_mu_langle_fr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3" y="1805214"/>
            <a:ext cx="3670300" cy="88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7481" y="6331185"/>
            <a:ext cx="445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Correction </a:t>
            </a:r>
            <a:r>
              <a:rPr lang="en-US" i="1" dirty="0" smtClean="0"/>
              <a:t>increases</a:t>
            </a:r>
            <a:r>
              <a:rPr lang="en-US" dirty="0" smtClean="0"/>
              <a:t> with </a:t>
            </a:r>
            <a:r>
              <a:rPr lang="en-US" dirty="0" err="1" smtClean="0"/>
              <a:t>betatron</a:t>
            </a:r>
            <a:r>
              <a:rPr lang="en-US" dirty="0" smtClean="0"/>
              <a:t> amplitude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29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n_test_single_plate_ref2-con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99" y="2281224"/>
            <a:ext cx="5486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526" y="179116"/>
            <a:ext cx="471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Convolution of measured distribution with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(y)</a:t>
            </a:r>
            <a:endParaRPr lang="en-US" dirty="0"/>
          </a:p>
        </p:txBody>
      </p:sp>
      <p:pic>
        <p:nvPicPr>
          <p:cNvPr id="4" name="Picture 3" descr="y^prime_=_y∕_b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93" y="6100538"/>
            <a:ext cx="1511300" cy="4445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6689" y="787542"/>
            <a:ext cx="7293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point on the spin </a:t>
            </a:r>
            <a:r>
              <a:rPr lang="en-US" dirty="0" err="1" smtClean="0"/>
              <a:t>vs</a:t>
            </a:r>
            <a:r>
              <a:rPr lang="en-US" dirty="0" smtClean="0"/>
              <a:t> offset curve is the pitch correction for a trajectory with initial offset  y. The pitch angle is y</a:t>
            </a:r>
            <a:r>
              <a:rPr lang="en-US" dirty="0" smtClean="0">
                <a:latin typeface="Symbol" charset="2"/>
                <a:cs typeface="Symbol" charset="2"/>
              </a:rPr>
              <a:t>/b</a:t>
            </a:r>
          </a:p>
          <a:p>
            <a:endParaRPr lang="en-US" dirty="0"/>
          </a:p>
          <a:p>
            <a:r>
              <a:rPr lang="en-US" dirty="0" smtClean="0"/>
              <a:t>But the number of hits at offset y on the N </a:t>
            </a:r>
            <a:r>
              <a:rPr lang="en-US" dirty="0" err="1" smtClean="0"/>
              <a:t>vs</a:t>
            </a:r>
            <a:r>
              <a:rPr lang="en-US" dirty="0" smtClean="0"/>
              <a:t> y curve includes a range of pitch angles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0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9337"/>
              </p:ext>
            </p:extLst>
          </p:nvPr>
        </p:nvGraphicFramePr>
        <p:xfrm>
          <a:off x="780143" y="1397000"/>
          <a:ext cx="7906657" cy="26669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04571"/>
                <a:gridCol w="1959429"/>
                <a:gridCol w="2051957"/>
                <a:gridCol w="1790700"/>
              </a:tblGrid>
              <a:tr h="684403">
                <a:tc>
                  <a:txBody>
                    <a:bodyPr/>
                    <a:lstStyle/>
                    <a:p>
                      <a:r>
                        <a:rPr lang="en-US" dirty="0" smtClean="0"/>
                        <a:t>Quad plate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err="1" smtClean="0"/>
                        <a:t>c</a:t>
                      </a:r>
                      <a:r>
                        <a:rPr lang="en-US" baseline="-25000" dirty="0" err="1" smtClean="0"/>
                        <a:t>e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="0" baseline="0" dirty="0" smtClean="0"/>
                        <a:t>/</a:t>
                      </a:r>
                      <a:r>
                        <a:rPr lang="en-US" b="0" baseline="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b="0" baseline="0" dirty="0" smtClean="0"/>
                        <a:t>V [ppb/kV]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err="1" smtClean="0"/>
                        <a:t>c</a:t>
                      </a:r>
                      <a:r>
                        <a:rPr lang="en-US" baseline="-25000" dirty="0" err="1" smtClean="0"/>
                        <a:t>e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="0" baseline="0" dirty="0" smtClean="0"/>
                        <a:t>/</a:t>
                      </a:r>
                      <a:r>
                        <a:rPr lang="en-US" b="0" baseline="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b="0" baseline="0" dirty="0" err="1" smtClean="0">
                          <a:latin typeface="+mn-lt"/>
                          <a:cs typeface="+mn-cs"/>
                        </a:rPr>
                        <a:t>x</a:t>
                      </a:r>
                      <a:r>
                        <a:rPr lang="en-US" b="0" baseline="0" dirty="0" smtClean="0">
                          <a:latin typeface="+mn-lt"/>
                          <a:cs typeface="+mn-cs"/>
                        </a:rPr>
                        <a:t>/y</a:t>
                      </a:r>
                      <a:r>
                        <a:rPr lang="en-US" b="0" baseline="0" dirty="0" smtClean="0"/>
                        <a:t> [ppb/mm]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519">
                <a:tc>
                  <a:txBody>
                    <a:bodyPr/>
                    <a:lstStyle/>
                    <a:p>
                      <a:r>
                        <a:rPr lang="en-US" dirty="0" smtClean="0"/>
                        <a:t>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519"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519">
                <a:tc>
                  <a:txBody>
                    <a:bodyPr/>
                    <a:lstStyle/>
                    <a:p>
                      <a:r>
                        <a:rPr lang="en-US" dirty="0" smtClean="0"/>
                        <a:t>Outer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519">
                <a:tc>
                  <a:txBody>
                    <a:bodyPr/>
                    <a:lstStyle/>
                    <a:p>
                      <a:r>
                        <a:rPr lang="en-US" dirty="0" smtClean="0"/>
                        <a:t>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5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43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pic>
        <p:nvPicPr>
          <p:cNvPr id="6" name="Picture 5" descr="spin_test_single_plate_ref2-con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99" y="1410364"/>
            <a:ext cx="5486400" cy="3657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6689" y="548448"/>
            <a:ext cx="471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Convolution of measured distribution with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(y)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8180" y="606148"/>
            <a:ext cx="133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field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78" y="840393"/>
            <a:ext cx="3670300" cy="1066800"/>
          </a:xfrm>
          <a:prstGeom prst="rect">
            <a:avLst/>
          </a:prstGeom>
        </p:spPr>
      </p:pic>
      <p:pic>
        <p:nvPicPr>
          <p:cNvPr id="8" name="Picture 7" descr="C_e_sim_-2_frac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01" y="2007732"/>
            <a:ext cx="2692400" cy="774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2737" y="2921403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Measure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  and E-field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 long as the </a:t>
            </a:r>
            <a:r>
              <a:rPr lang="en-US" dirty="0" err="1" smtClean="0"/>
              <a:t>quadrupole</a:t>
            </a:r>
            <a:r>
              <a:rPr lang="en-US" dirty="0" smtClean="0"/>
              <a:t> field is linear in displacement</a:t>
            </a:r>
            <a:endParaRPr lang="en-US" dirty="0"/>
          </a:p>
        </p:txBody>
      </p:sp>
      <p:pic>
        <p:nvPicPr>
          <p:cNvPr id="17" name="Picture 16" descr="langle_E_r_rang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51" y="3676990"/>
            <a:ext cx="3324250" cy="2190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91259" y="6058370"/>
            <a:ext cx="607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of radial closed orbit,            =&gt; E-field correction</a:t>
            </a:r>
            <a:endParaRPr lang="en-US" dirty="0"/>
          </a:p>
        </p:txBody>
      </p:sp>
      <p:pic>
        <p:nvPicPr>
          <p:cNvPr id="19" name="Picture 18" descr="x_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80" y="6164276"/>
            <a:ext cx="278507" cy="192074"/>
          </a:xfrm>
          <a:prstGeom prst="rect">
            <a:avLst/>
          </a:prstGeom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821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pic>
        <p:nvPicPr>
          <p:cNvPr id="4" name="Picture 3" descr="spin_test_single_plate_ref2-conv_efield-xoff_0.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1548" y="432985"/>
            <a:ext cx="481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Convolution of measured distribution with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806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 descr="spin_test_e_p_radial_bfield-con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62" y="337694"/>
            <a:ext cx="44577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653" y="1544218"/>
            <a:ext cx="154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1200" dirty="0" err="1" smtClean="0"/>
              <a:t>B</a:t>
            </a:r>
            <a:r>
              <a:rPr lang="en-US" kern="1200" baseline="-25000" dirty="0" err="1" smtClean="0"/>
              <a:t>radial</a:t>
            </a:r>
            <a:r>
              <a:rPr lang="en-US" kern="1200" dirty="0" smtClean="0"/>
              <a:t> =50 ppm</a:t>
            </a:r>
            <a:endParaRPr lang="en-US" kern="1200" dirty="0"/>
          </a:p>
        </p:txBody>
      </p:sp>
      <p:pic>
        <p:nvPicPr>
          <p:cNvPr id="7" name="Picture 6" descr="spin_test_e_p_single_plate_v-con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61" y="3242696"/>
            <a:ext cx="4457700" cy="29718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14370"/>
              </p:ext>
            </p:extLst>
          </p:nvPr>
        </p:nvGraphicFramePr>
        <p:xfrm>
          <a:off x="434088" y="3802770"/>
          <a:ext cx="3616195" cy="18444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23239"/>
                <a:gridCol w="629415"/>
                <a:gridCol w="817063"/>
                <a:gridCol w="723239"/>
                <a:gridCol w="7232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 [kV]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Inner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Bottom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Top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14.8</a:t>
                      </a:r>
                      <a:endParaRPr lang="en-US" sz="1600" dirty="0"/>
                    </a:p>
                  </a:txBody>
                  <a:tcPr/>
                </a:tc>
              </a:tr>
              <a:tr h="361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21.8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0728" y="394705"/>
            <a:ext cx="338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errors that impact pitch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0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4486" y="388483"/>
            <a:ext cx="54196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configuration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ompute ‘real’ average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 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 of all trajectories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Convolute simulated distributions of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r>
              <a:rPr lang="en-US" dirty="0" smtClean="0"/>
              <a:t> and y</a:t>
            </a:r>
            <a:r>
              <a:rPr lang="en-US" baseline="-25000" dirty="0" smtClean="0"/>
              <a:t>  </a:t>
            </a:r>
            <a:r>
              <a:rPr lang="en-US" dirty="0" smtClean="0"/>
              <a:t>with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(y) 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r>
              <a:rPr lang="en-US" dirty="0" smtClean="0"/>
              <a:t>) of the reference configuration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The convolution represents our ‘measurement’</a:t>
            </a:r>
          </a:p>
          <a:p>
            <a:endParaRPr lang="en-US" dirty="0" smtClean="0"/>
          </a:p>
          <a:p>
            <a:r>
              <a:rPr lang="en-US" i="1" dirty="0" smtClean="0"/>
              <a:t>Discrepancy between the ‘measurement’ and the ‘real’ </a:t>
            </a:r>
            <a:r>
              <a:rPr lang="en-US" i="1" dirty="0" err="1"/>
              <a:t>C</a:t>
            </a:r>
            <a:r>
              <a:rPr lang="en-US" i="1" baseline="-25000" dirty="0" err="1"/>
              <a:t>p</a:t>
            </a:r>
            <a:r>
              <a:rPr lang="en-US" i="1" dirty="0"/>
              <a:t> and </a:t>
            </a:r>
            <a:r>
              <a:rPr lang="en-US" i="1" dirty="0" err="1"/>
              <a:t>C</a:t>
            </a:r>
            <a:r>
              <a:rPr lang="en-US" i="1" baseline="-25000" dirty="0" err="1"/>
              <a:t>e</a:t>
            </a:r>
            <a:r>
              <a:rPr lang="en-US" i="1" dirty="0"/>
              <a:t> </a:t>
            </a:r>
            <a:r>
              <a:rPr lang="en-US" i="1" dirty="0" smtClean="0"/>
              <a:t>is the uncertainty due to alignment and field errors and nonlinearity.</a:t>
            </a:r>
            <a:endParaRPr lang="en-US" i="1" dirty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baseline="-25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 descr="spin_test_single_plate_ref2-conv_efield-xoff_0.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5" y="3462417"/>
            <a:ext cx="4457829" cy="2971886"/>
          </a:xfrm>
          <a:prstGeom prst="rect">
            <a:avLst/>
          </a:prstGeom>
        </p:spPr>
      </p:pic>
      <p:pic>
        <p:nvPicPr>
          <p:cNvPr id="7" name="Picture 6" descr="spin_test_single_plate_ref2-con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49" y="3580169"/>
            <a:ext cx="4164271" cy="2776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0120" y="3406396"/>
            <a:ext cx="1497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Pitch contribution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3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53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10238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Contribution of pitch to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cs typeface="Symbol" charset="2"/>
              </a:rPr>
              <a:t>a</a:t>
            </a:r>
            <a:endParaRPr lang="en-US" baseline="-25000" dirty="0">
              <a:cs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8887" y="547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41" y="471714"/>
            <a:ext cx="5523643" cy="254244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784035" y="1388066"/>
            <a:ext cx="15631" cy="455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45859" y="147398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y</a:t>
            </a:r>
            <a:endParaRPr lang="en-US" baseline="-25000" dirty="0"/>
          </a:p>
        </p:txBody>
      </p:sp>
      <p:pic>
        <p:nvPicPr>
          <p:cNvPr id="10" name="Picture 9" descr="ps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30" y="1473982"/>
            <a:ext cx="190500" cy="2921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949300" y="2300508"/>
            <a:ext cx="56444" cy="235186"/>
          </a:xfrm>
          <a:prstGeom prst="straightConnector1">
            <a:avLst/>
          </a:prstGeom>
          <a:ln w="3175" cmpd="sng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295091" y="1843314"/>
            <a:ext cx="68189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25684" y="343385"/>
            <a:ext cx="36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2142" y="3032301"/>
            <a:ext cx="854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measurement is sensitive to precession about the axis perpendicular to the direction of motion. The component of the magnetic field along that axis is B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dirty="0" smtClean="0">
                <a:cs typeface="Symbol" charset="2"/>
              </a:rPr>
              <a:t>. Path length</a:t>
            </a:r>
            <a:endParaRPr lang="en-US" dirty="0">
              <a:cs typeface="Symbol" charset="2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8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FB4F-3A4F-B04C-801B-826C65BCED86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 descr="spin_test_e_p_radial_bfield-con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62" y="337694"/>
            <a:ext cx="44577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653" y="1544218"/>
            <a:ext cx="154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1200" dirty="0" err="1" smtClean="0"/>
              <a:t>B</a:t>
            </a:r>
            <a:r>
              <a:rPr lang="en-US" kern="1200" baseline="-25000" dirty="0" err="1" smtClean="0"/>
              <a:t>radial</a:t>
            </a:r>
            <a:r>
              <a:rPr lang="en-US" kern="1200" dirty="0" smtClean="0"/>
              <a:t> =50 ppm</a:t>
            </a:r>
            <a:endParaRPr lang="en-US" kern="1200" dirty="0"/>
          </a:p>
        </p:txBody>
      </p:sp>
      <p:pic>
        <p:nvPicPr>
          <p:cNvPr id="7" name="Picture 6" descr="spin_test_e_p_single_plate_v-con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61" y="3242696"/>
            <a:ext cx="4457700" cy="29718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14370"/>
              </p:ext>
            </p:extLst>
          </p:nvPr>
        </p:nvGraphicFramePr>
        <p:xfrm>
          <a:off x="434088" y="3802770"/>
          <a:ext cx="3616195" cy="18444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23239"/>
                <a:gridCol w="629415"/>
                <a:gridCol w="817063"/>
                <a:gridCol w="723239"/>
                <a:gridCol w="7232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 [kV]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Inner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Bottom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Top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14.8</a:t>
                      </a:r>
                      <a:endParaRPr lang="en-US" sz="1600" dirty="0"/>
                    </a:p>
                  </a:txBody>
                  <a:tcPr/>
                </a:tc>
              </a:tr>
              <a:tr h="361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21.8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0728" y="394705"/>
            <a:ext cx="338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errors that impact pitch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094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55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2142" y="456015"/>
            <a:ext cx="854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measurement is sensitive to precession about the axis perpendicular to the direction of motion. The component of the magnetic field along that axis is B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dirty="0" smtClean="0">
                <a:cs typeface="Symbol" charset="2"/>
              </a:rPr>
              <a:t>. Path length</a:t>
            </a:r>
            <a:endParaRPr lang="en-US" dirty="0">
              <a:cs typeface="Symbol" charset="2"/>
            </a:endParaRPr>
          </a:p>
        </p:txBody>
      </p:sp>
      <p:pic>
        <p:nvPicPr>
          <p:cNvPr id="15" name="Picture 14" descr="int_B_cos_psi(s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71" y="979901"/>
            <a:ext cx="6498771" cy="810258"/>
          </a:xfrm>
          <a:prstGeom prst="rect">
            <a:avLst/>
          </a:prstGeom>
        </p:spPr>
      </p:pic>
      <p:pic>
        <p:nvPicPr>
          <p:cNvPr id="17" name="Picture 16" descr="sim_int_0^lambd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5220232"/>
            <a:ext cx="7785100" cy="1231900"/>
          </a:xfrm>
          <a:prstGeom prst="rect">
            <a:avLst/>
          </a:prstGeom>
        </p:spPr>
      </p:pic>
      <p:pic>
        <p:nvPicPr>
          <p:cNvPr id="20" name="Picture 19" descr="psi_=_sqrt_a_be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1620"/>
            <a:ext cx="8167914" cy="904934"/>
          </a:xfrm>
          <a:prstGeom prst="rect">
            <a:avLst/>
          </a:prstGeom>
        </p:spPr>
      </p:pic>
      <p:pic>
        <p:nvPicPr>
          <p:cNvPr id="21" name="Picture 20" descr="y_=_sqrt_a_beta_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93" y="1784350"/>
            <a:ext cx="2984500" cy="749300"/>
          </a:xfrm>
          <a:prstGeom prst="rect">
            <a:avLst/>
          </a:prstGeom>
        </p:spPr>
      </p:pic>
      <p:pic>
        <p:nvPicPr>
          <p:cNvPr id="22" name="Picture 21" descr="=_int_0^lambda_B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355521"/>
            <a:ext cx="8509000" cy="1054100"/>
          </a:xfrm>
          <a:prstGeom prst="rect">
            <a:avLst/>
          </a:prstGeom>
        </p:spPr>
      </p:pic>
      <p:pic>
        <p:nvPicPr>
          <p:cNvPr id="23" name="Picture 22" descr="=_int_0^lambda_B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4044950"/>
            <a:ext cx="9093200" cy="1054100"/>
          </a:xfrm>
          <a:prstGeom prst="rect">
            <a:avLst/>
          </a:prstGeom>
        </p:spPr>
      </p:pic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103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56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5571" y="725714"/>
            <a:ext cx="676508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decrease in the component of magnetic field perpendicular to the </a:t>
            </a:r>
          </a:p>
          <a:p>
            <a:r>
              <a:rPr lang="en-US" dirty="0" smtClean="0"/>
              <a:t>Precession plane is compensated by the increase in the path length.</a:t>
            </a:r>
          </a:p>
          <a:p>
            <a:endParaRPr lang="en-US" dirty="0"/>
          </a:p>
          <a:p>
            <a:r>
              <a:rPr lang="en-US" dirty="0" err="1">
                <a:latin typeface="Symbol" charset="2"/>
                <a:cs typeface="Symbol" charset="2"/>
              </a:rPr>
              <a:t>Df</a:t>
            </a:r>
            <a:r>
              <a:rPr lang="en-US" i="1" baseline="-25000" dirty="0" err="1">
                <a:cs typeface="Symbol" charset="2"/>
              </a:rPr>
              <a:t>a</a:t>
            </a:r>
            <a:r>
              <a:rPr lang="en-US" dirty="0" smtClean="0"/>
              <a:t>   ~ 0</a:t>
            </a:r>
          </a:p>
          <a:p>
            <a:endParaRPr lang="en-US" dirty="0"/>
          </a:p>
          <a:p>
            <a:r>
              <a:rPr lang="en-US" dirty="0" err="1" smtClean="0">
                <a:latin typeface="Symbol" charset="2"/>
                <a:cs typeface="Symbol" charset="2"/>
              </a:rPr>
              <a:t>Dw</a:t>
            </a:r>
            <a:r>
              <a:rPr lang="en-US" baseline="-25000" dirty="0" err="1" smtClean="0"/>
              <a:t>a</a:t>
            </a:r>
            <a:r>
              <a:rPr lang="en-US" dirty="0" smtClean="0"/>
              <a:t> = </a:t>
            </a:r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r>
              <a:rPr lang="en-US" i="1" baseline="-25000" dirty="0" err="1" smtClean="0">
                <a:cs typeface="Symbol" charset="2"/>
              </a:rPr>
              <a:t>a</a:t>
            </a:r>
            <a:r>
              <a:rPr lang="en-US" i="1" baseline="-25000" dirty="0" smtClean="0"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baseline="-25000" dirty="0" smtClean="0">
                <a:cs typeface="Symbol" charset="2"/>
              </a:rPr>
              <a:t>0   </a:t>
            </a:r>
            <a:r>
              <a:rPr lang="en-US" dirty="0" smtClean="0">
                <a:cs typeface="Symbol" charset="2"/>
              </a:rPr>
              <a:t>and   </a:t>
            </a:r>
            <a:endParaRPr lang="en-US" baseline="-25000" dirty="0"/>
          </a:p>
        </p:txBody>
      </p:sp>
      <p:pic>
        <p:nvPicPr>
          <p:cNvPr id="5" name="Picture 4" descr="frac_Delta_ome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9" y="2781300"/>
            <a:ext cx="8610600" cy="1041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377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05" y="4794648"/>
            <a:ext cx="875635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curved geometry, </a:t>
            </a:r>
            <a:r>
              <a:rPr lang="en-US" dirty="0"/>
              <a:t>t</a:t>
            </a:r>
            <a:r>
              <a:rPr lang="en-US" dirty="0" smtClean="0"/>
              <a:t>he integrated E-field along the trajectory depends on </a:t>
            </a:r>
            <a:r>
              <a:rPr lang="en-US" dirty="0" err="1" smtClean="0"/>
              <a:t>betatron</a:t>
            </a:r>
            <a:r>
              <a:rPr lang="en-US" dirty="0" smtClean="0"/>
              <a:t> amplitude in two ways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Sextupole</a:t>
            </a:r>
            <a:r>
              <a:rPr lang="en-US" dirty="0" smtClean="0"/>
              <a:t> (quadratic) component of the quads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Sextupole</a:t>
            </a:r>
            <a:r>
              <a:rPr lang="en-US" dirty="0" smtClean="0"/>
              <a:t> component is symmetric about magic radius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Shifts the ‘closed orbit’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Path length (asymmetric about magic radius)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133232" y="3536776"/>
            <a:ext cx="68189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92" y="301948"/>
            <a:ext cx="367030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127" y="2184130"/>
            <a:ext cx="45720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8846" y="529437"/>
            <a:ext cx="1997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 contribution</a:t>
            </a:r>
          </a:p>
          <a:p>
            <a:r>
              <a:rPr lang="en-US" dirty="0" smtClean="0"/>
              <a:t>Quad linearity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2192" y="1345200"/>
            <a:ext cx="6727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an ideal </a:t>
            </a:r>
            <a:r>
              <a:rPr lang="en-US" dirty="0" err="1" smtClean="0"/>
              <a:t>cartesian</a:t>
            </a:r>
            <a:r>
              <a:rPr lang="en-US" dirty="0" smtClean="0"/>
              <a:t> geometry and </a:t>
            </a:r>
            <a:r>
              <a:rPr lang="en-US" dirty="0" err="1" smtClean="0"/>
              <a:t>quadrupole</a:t>
            </a:r>
            <a:r>
              <a:rPr lang="en-US" dirty="0" smtClean="0"/>
              <a:t> where the horizontal field is </a:t>
            </a:r>
            <a:r>
              <a:rPr lang="en-US" dirty="0" err="1" smtClean="0"/>
              <a:t>antisymmetric</a:t>
            </a:r>
            <a:r>
              <a:rPr lang="en-US" dirty="0" smtClean="0"/>
              <a:t> about the closed orbit, the E-field correction is independent of </a:t>
            </a:r>
            <a:r>
              <a:rPr lang="en-US" dirty="0" err="1" smtClean="0"/>
              <a:t>betatron</a:t>
            </a:r>
            <a:r>
              <a:rPr lang="en-US" dirty="0" smtClean="0"/>
              <a:t> amplitude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426308" y="3255074"/>
            <a:ext cx="9769" cy="254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406770" y="2737305"/>
            <a:ext cx="15631" cy="455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445846" y="3604811"/>
            <a:ext cx="1954" cy="2540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43893" y="3904726"/>
            <a:ext cx="9769" cy="4552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3140" y="3070408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7" name="Picture 6" descr="x_e=_eta_Delta_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44" y="4334895"/>
            <a:ext cx="1834433" cy="36688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89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58</a:t>
            </a:fld>
            <a:endParaRPr lang="en-US"/>
          </a:p>
        </p:txBody>
      </p:sp>
      <p:pic>
        <p:nvPicPr>
          <p:cNvPr id="4" name="Picture 3" descr="quad-sext-fie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92" y="740058"/>
            <a:ext cx="6332602" cy="379956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336052" y="1004592"/>
            <a:ext cx="61607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146850" y="4256068"/>
            <a:ext cx="70213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299250" y="3621853"/>
            <a:ext cx="70213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408698" y="3621853"/>
            <a:ext cx="70213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17241" y="1118319"/>
            <a:ext cx="66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77504" y="379091"/>
            <a:ext cx="128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Radially out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65837" y="597832"/>
            <a:ext cx="61607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1464" y="1686957"/>
            <a:ext cx="13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 E-field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57708" y="4947143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Sextupole</a:t>
            </a:r>
            <a:r>
              <a:rPr lang="en-US" dirty="0" smtClean="0"/>
              <a:t> component shifts &lt;x&gt; radially inward by</a:t>
            </a:r>
          </a:p>
          <a:p>
            <a:endParaRPr lang="en-US" dirty="0"/>
          </a:p>
        </p:txBody>
      </p:sp>
      <p:pic>
        <p:nvPicPr>
          <p:cNvPr id="16" name="Picture 15" descr="langle_F_x_rang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55" y="5319116"/>
            <a:ext cx="1649191" cy="855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046" y="105080"/>
            <a:ext cx="435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 orbit depends on </a:t>
            </a:r>
            <a:r>
              <a:rPr lang="en-US" dirty="0" err="1" smtClean="0"/>
              <a:t>betatron</a:t>
            </a:r>
            <a:r>
              <a:rPr lang="en-US" dirty="0" smtClean="0"/>
              <a:t> amplitude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6188" y="2174875"/>
            <a:ext cx="671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measure distribution of equilibrium radii                with analysis of fast rotation signal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6</a:t>
            </a:fld>
            <a:endParaRPr lang="en-US"/>
          </a:p>
        </p:txBody>
      </p:sp>
      <p:pic>
        <p:nvPicPr>
          <p:cNvPr id="17" name="Picture 16" descr="langle_E_r_rang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08"/>
          <a:stretch/>
        </p:blipFill>
        <p:spPr>
          <a:xfrm>
            <a:off x="2191739" y="482814"/>
            <a:ext cx="3324250" cy="7554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62696" y="1565745"/>
            <a:ext cx="581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of radial closed orbit,        =&gt; E-field correction</a:t>
            </a:r>
            <a:endParaRPr lang="en-US" dirty="0"/>
          </a:p>
        </p:txBody>
      </p:sp>
      <p:pic>
        <p:nvPicPr>
          <p:cNvPr id="19" name="Picture 18" descr="x_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80" y="6164276"/>
            <a:ext cx="278507" cy="192074"/>
          </a:xfrm>
          <a:prstGeom prst="rect">
            <a:avLst/>
          </a:prstGeom>
        </p:spPr>
      </p:pic>
      <p:pic>
        <p:nvPicPr>
          <p:cNvPr id="2" name="Picture 1" descr="langle_x_e^2_ra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00" y="2165277"/>
            <a:ext cx="600367" cy="435560"/>
          </a:xfrm>
          <a:prstGeom prst="rect">
            <a:avLst/>
          </a:prstGeom>
        </p:spPr>
      </p:pic>
      <p:pic>
        <p:nvPicPr>
          <p:cNvPr id="10" name="Picture 9" descr="x_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97" y="1695382"/>
            <a:ext cx="289312" cy="199526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442854" y="1814286"/>
            <a:ext cx="0" cy="361042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52142" y="2304143"/>
            <a:ext cx="10341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52142" y="4742542"/>
            <a:ext cx="10341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49143" y="2521857"/>
            <a:ext cx="70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y</a:t>
            </a:r>
            <a:r>
              <a:rPr lang="en-US" dirty="0" smtClean="0"/>
              <a:t> = 0</a:t>
            </a:r>
            <a:endParaRPr lang="en-US" dirty="0"/>
          </a:p>
        </p:txBody>
      </p:sp>
      <p:pic>
        <p:nvPicPr>
          <p:cNvPr id="10" name="Picture 9" descr="frac_d_E_x_dx_=_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56" y="3501571"/>
            <a:ext cx="1511300" cy="8509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57200" y="3283857"/>
            <a:ext cx="4695371" cy="13970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90800" y="1920934"/>
            <a:ext cx="0" cy="3594495"/>
          </a:xfrm>
          <a:prstGeom prst="line">
            <a:avLst/>
          </a:prstGeom>
          <a:ln>
            <a:solidFill>
              <a:srgbClr val="00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7200" y="3900712"/>
            <a:ext cx="4441372" cy="0"/>
          </a:xfrm>
          <a:prstGeom prst="line">
            <a:avLst/>
          </a:prstGeom>
          <a:ln>
            <a:solidFill>
              <a:srgbClr val="00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35714" y="350157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83369" y="181428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x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352142" y="3283857"/>
            <a:ext cx="10341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99792" y="1629620"/>
            <a:ext cx="122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 plate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47571" y="5515429"/>
            <a:ext cx="311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 index n is proportional to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9998" y="179285"/>
            <a:ext cx="70711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 Nonlinearity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</a:t>
            </a:r>
            <a:r>
              <a:rPr lang="en-US" baseline="-25000" dirty="0" err="1" smtClean="0"/>
              <a:t>r</a:t>
            </a:r>
            <a:r>
              <a:rPr lang="en-US" dirty="0" smtClean="0"/>
              <a:t> is not simply linear in x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Index n and dispersion depend on x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Quad curvature =&gt; quadratic dependence (</a:t>
            </a:r>
            <a:r>
              <a:rPr lang="en-US" dirty="0" err="1" smtClean="0"/>
              <a:t>sextupole</a:t>
            </a:r>
            <a:r>
              <a:rPr lang="en-US" dirty="0" smtClean="0"/>
              <a:t>-like)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Sextupole</a:t>
            </a:r>
            <a:r>
              <a:rPr lang="en-US" dirty="0" smtClean="0"/>
              <a:t> component =&gt; amplitude dependent shift of the closed orbit</a:t>
            </a:r>
            <a:endParaRPr lang="en-US" dirty="0"/>
          </a:p>
        </p:txBody>
      </p:sp>
      <p:pic>
        <p:nvPicPr>
          <p:cNvPr id="33" name="Picture 32" descr="frac_d_E_x_dx_=_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80"/>
          <a:stretch/>
        </p:blipFill>
        <p:spPr>
          <a:xfrm>
            <a:off x="6489162" y="5399373"/>
            <a:ext cx="651002" cy="677254"/>
          </a:xfrm>
          <a:prstGeom prst="rect">
            <a:avLst/>
          </a:prstGeom>
        </p:spPr>
      </p:pic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1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gle_E_r(s)_r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4" y="2170297"/>
            <a:ext cx="8569722" cy="25801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6964" y="5525257"/>
            <a:ext cx="109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sextupole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40432" y="4750428"/>
            <a:ext cx="199039" cy="7282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422105" y="4902828"/>
            <a:ext cx="85303" cy="5758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2669" y="5638984"/>
            <a:ext cx="126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length</a:t>
            </a:r>
            <a:endParaRPr lang="en-US" dirty="0"/>
          </a:p>
        </p:txBody>
      </p:sp>
      <p:pic>
        <p:nvPicPr>
          <p:cNvPr id="9" name="Picture 8" descr="x=x_e+x_beta_=_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65" y="1416460"/>
            <a:ext cx="3975100" cy="419100"/>
          </a:xfrm>
          <a:prstGeom prst="rect">
            <a:avLst/>
          </a:prstGeom>
        </p:spPr>
      </p:pic>
      <p:pic>
        <p:nvPicPr>
          <p:cNvPr id="10" name="Picture 9" descr="-_nabla_V_=_bf_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2" y="164327"/>
            <a:ext cx="6959600" cy="101600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4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ngle_E_r_rang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3" y="1374206"/>
            <a:ext cx="6896100" cy="85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373" y="481558"/>
            <a:ext cx="875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average E-field for a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err="1" smtClean="0">
                <a:cs typeface="Symbol" charset="2"/>
              </a:rPr>
              <a:t>muon</a:t>
            </a:r>
            <a:r>
              <a:rPr lang="en-US" dirty="0" smtClean="0">
                <a:cs typeface="Symbol" charset="2"/>
              </a:rPr>
              <a:t> with momentum                       and </a:t>
            </a:r>
            <a:r>
              <a:rPr lang="en-US" dirty="0" err="1" smtClean="0">
                <a:cs typeface="Symbol" charset="2"/>
              </a:rPr>
              <a:t>betatron</a:t>
            </a:r>
            <a:r>
              <a:rPr lang="en-US" dirty="0" smtClean="0">
                <a:cs typeface="Symbol" charset="2"/>
              </a:rPr>
              <a:t> amplitude         is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p_0+_Delta_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58" y="540056"/>
            <a:ext cx="1007774" cy="264668"/>
          </a:xfrm>
          <a:prstGeom prst="rect">
            <a:avLst/>
          </a:prstGeom>
        </p:spPr>
      </p:pic>
      <p:pic>
        <p:nvPicPr>
          <p:cNvPr id="6" name="Picture 5" descr="x_bet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82" y="572559"/>
            <a:ext cx="368300" cy="279400"/>
          </a:xfrm>
          <a:prstGeom prst="rect">
            <a:avLst/>
          </a:prstGeom>
        </p:spPr>
      </p:pic>
      <p:pic>
        <p:nvPicPr>
          <p:cNvPr id="8" name="Picture 7" descr="(x_e_=_eta_delt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73" y="2854081"/>
            <a:ext cx="1409700" cy="368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2050" y="5252766"/>
            <a:ext cx="5175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Otherwise for a </a:t>
            </a:r>
            <a:r>
              <a:rPr lang="en-US" dirty="0" smtClean="0"/>
              <a:t>positive momentum </a:t>
            </a:r>
            <a:r>
              <a:rPr lang="en-US" dirty="0" smtClean="0"/>
              <a:t>offset</a:t>
            </a:r>
          </a:p>
          <a:p>
            <a:r>
              <a:rPr lang="en-US" dirty="0"/>
              <a:t> </a:t>
            </a:r>
            <a:r>
              <a:rPr lang="en-US" dirty="0" smtClean="0"/>
              <a:t> E-field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orrection </a:t>
            </a:r>
            <a:r>
              <a:rPr lang="en-US" i="1" dirty="0" smtClean="0"/>
              <a:t>increases</a:t>
            </a:r>
            <a:r>
              <a:rPr lang="en-US" dirty="0" smtClean="0"/>
              <a:t> with </a:t>
            </a:r>
            <a:r>
              <a:rPr lang="en-US" dirty="0" err="1" smtClean="0"/>
              <a:t>betatron</a:t>
            </a:r>
            <a:r>
              <a:rPr lang="en-US" dirty="0" smtClean="0"/>
              <a:t> </a:t>
            </a:r>
            <a:r>
              <a:rPr lang="en-US" dirty="0" smtClean="0"/>
              <a:t>amplitude</a:t>
            </a:r>
          </a:p>
          <a:p>
            <a:endParaRPr lang="en-US" dirty="0"/>
          </a:p>
          <a:p>
            <a:r>
              <a:rPr lang="en-US" dirty="0" smtClean="0"/>
              <a:t>If                                                                  then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53831" y="31802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C_e_sim_-2_delta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35" y="3162756"/>
            <a:ext cx="2463800" cy="419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8149" y="4300757"/>
            <a:ext cx="651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                                                  then </a:t>
            </a:r>
            <a:r>
              <a:rPr lang="en-US" dirty="0" err="1" smtClean="0"/>
              <a:t>sextupole</a:t>
            </a:r>
            <a:r>
              <a:rPr lang="en-US" dirty="0" smtClean="0"/>
              <a:t> contribution vanishes.</a:t>
            </a:r>
          </a:p>
          <a:p>
            <a:endParaRPr lang="en-US" dirty="0"/>
          </a:p>
        </p:txBody>
      </p:sp>
      <p:pic>
        <p:nvPicPr>
          <p:cNvPr id="12" name="Picture 11" descr="langle_delta_ran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21" y="4136573"/>
            <a:ext cx="2171114" cy="747601"/>
          </a:xfrm>
          <a:prstGeom prst="rect">
            <a:avLst/>
          </a:prstGeom>
        </p:spPr>
      </p:pic>
      <p:pic>
        <p:nvPicPr>
          <p:cNvPr id="15" name="Picture 14" descr="eta_delta_sim_x_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76" y="6065500"/>
            <a:ext cx="2806700" cy="419100"/>
          </a:xfrm>
          <a:prstGeom prst="rect">
            <a:avLst/>
          </a:prstGeom>
        </p:spPr>
      </p:pic>
      <p:pic>
        <p:nvPicPr>
          <p:cNvPr id="16" name="Picture 15" descr="E_2∕E_1_sim_0.07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53" y="6065500"/>
            <a:ext cx="2208409" cy="338965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May 2019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D. Rubin                                                Elba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89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19033</TotalTime>
  <Words>2502</Words>
  <Application>Microsoft Macintosh PowerPoint</Application>
  <PresentationFormat>On-screen Show (4:3)</PresentationFormat>
  <Paragraphs>550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Corrections for Electric Field and Pitch</vt:lpstr>
      <vt:lpstr>PowerPoint Presentation</vt:lpstr>
      <vt:lpstr>Outline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Rubin</dc:creator>
  <cp:lastModifiedBy>David Rubin</cp:lastModifiedBy>
  <cp:revision>27</cp:revision>
  <dcterms:created xsi:type="dcterms:W3CDTF">2019-05-16T14:47:14Z</dcterms:created>
  <dcterms:modified xsi:type="dcterms:W3CDTF">2019-05-29T20:01:31Z</dcterms:modified>
</cp:coreProperties>
</file>