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5" r:id="rId3"/>
    <p:sldId id="311" r:id="rId4"/>
    <p:sldId id="296" r:id="rId5"/>
    <p:sldId id="286" r:id="rId6"/>
    <p:sldId id="297" r:id="rId7"/>
    <p:sldId id="287" r:id="rId8"/>
    <p:sldId id="299" r:id="rId9"/>
    <p:sldId id="288" r:id="rId10"/>
    <p:sldId id="300" r:id="rId11"/>
    <p:sldId id="290" r:id="rId12"/>
    <p:sldId id="267" r:id="rId13"/>
    <p:sldId id="263" r:id="rId14"/>
    <p:sldId id="268" r:id="rId15"/>
    <p:sldId id="271" r:id="rId16"/>
    <p:sldId id="304" r:id="rId17"/>
    <p:sldId id="312" r:id="rId18"/>
    <p:sldId id="291" r:id="rId19"/>
    <p:sldId id="302" r:id="rId20"/>
    <p:sldId id="305" r:id="rId21"/>
    <p:sldId id="303" r:id="rId22"/>
    <p:sldId id="308" r:id="rId23"/>
    <p:sldId id="306" r:id="rId24"/>
    <p:sldId id="313" r:id="rId25"/>
    <p:sldId id="272" r:id="rId26"/>
    <p:sldId id="275" r:id="rId27"/>
    <p:sldId id="314" r:id="rId28"/>
    <p:sldId id="321" r:id="rId29"/>
    <p:sldId id="315" r:id="rId30"/>
    <p:sldId id="309" r:id="rId31"/>
    <p:sldId id="310" r:id="rId32"/>
    <p:sldId id="277" r:id="rId33"/>
    <p:sldId id="320" r:id="rId34"/>
    <p:sldId id="278" r:id="rId35"/>
    <p:sldId id="318" r:id="rId36"/>
    <p:sldId id="319" r:id="rId37"/>
    <p:sldId id="295" r:id="rId38"/>
    <p:sldId id="317" r:id="rId39"/>
    <p:sldId id="261" r:id="rId40"/>
    <p:sldId id="284" r:id="rId41"/>
    <p:sldId id="280" r:id="rId42"/>
    <p:sldId id="316" r:id="rId43"/>
    <p:sldId id="27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3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200" y="1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12T16:04:24.8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23:20:42.6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7:29:38.27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56A67-5DDB-1447-A67A-94B4D434F07A}" type="datetimeFigureOut">
              <a:rPr lang="en-US" smtClean="0"/>
              <a:t>7/6/22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4F0CE-9CFD-A443-BF28-2405A7AE1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50C5B-C52F-AC46-9D98-15F0FEAD2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9B49B-84A1-954E-B4E7-7C7AD5120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76B0B-0EB0-0C47-8478-3964AEDD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1F1FD-E498-F44B-A1C6-E881B005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00FDE-48ED-0845-9B54-5E3C654F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2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B568A-8892-7D48-855B-6B40089B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AB62A-F21C-224C-9EA9-A8D48458A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9297C-9F77-4047-ADBC-FA2F24AA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D5C54-C15A-784A-92EB-F0154E50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30B8-188E-B343-827D-71499101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8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1AD0B-A8BF-BD4C-B6EA-E81620B82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6CD53-F5AD-1747-94B1-C4D9187CC3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DDA8A-CEAB-9A43-9671-1E97F11A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7055D-2F05-8F41-873D-BFA2F5E2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EF2FD-5B49-6046-B219-4E489844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81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15FB0-CA6B-5C49-8327-5BAFB231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D9B81-E568-374E-BDA0-AB4BBE1F1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056D6-736D-BB44-AC4A-01499BA85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A91DA-088E-6E42-819C-F20DD482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5493E-894D-624B-AD1B-CB1D2828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A22EC-56A4-7646-9601-A2D3BBBE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73568-4773-BA42-A699-DB32C5BCE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FF2B7-0291-8B4B-986A-8C5DABC3C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FFCEC-37BC-3C46-BDD0-9CD5EF61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CE57-F7E5-1B46-8C17-4875FF01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8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DF55F-918F-3B40-87CC-369A0F8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2F14-9C7C-8B4A-803F-89A05F39C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6C174-3CF7-A549-86F5-B78A048DC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E9E2E-64F9-4D41-85A6-F11013549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423D8-49FB-EC47-B047-51D1A447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B23B0-0B25-3344-8E8F-4F1BEBCD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5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C4E0-FB7D-DE44-833D-C661FAD6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2D8E6-6B3C-7241-B780-6989EE608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BCA36C-ADE1-404A-915C-DDF62CDB0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EAF1D-9E63-554C-8263-3A6F092ED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24803-FFC7-A74F-8BCD-823724F2F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7F549-B83D-7843-B5E6-B16D448E4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FA11A2-E8F4-6644-8002-E206141A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664263-B75D-E14F-B554-ED170E145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9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BCE2-3D51-B541-AD1D-FDC23306C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56840-0785-3B43-BA4E-6BADCD6E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BA4FF-0BA4-D34B-8D6A-905275EE3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C62D0-C5C1-A14D-BFB0-9CEA59DC3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6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3224C-169D-5644-B597-464E4C1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85678-FE45-7549-B80A-34E1BC4B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07E1-907B-AC42-9B40-5D675AD5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5EF1-56DD-2946-AB8F-03AB8998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CAD06-B2A0-574D-AED7-3B7931CBC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78F48-9C2E-C14E-AD67-A1A55F7D1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61989-4B9C-2441-9A74-E9C7CB9E5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C26AE-DD1E-5B44-B1AA-E309C2560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818DB-ACD0-0543-B489-64A60B2A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2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B13F-65FC-A149-92B3-66534453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6C8208-0EFF-5F4C-8F5F-5A8F6F1E5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106A5-ED62-6547-B67F-94801C91B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30AA2-3E9E-664A-A301-FB0B637C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EE81-987A-8542-BD2E-A5FEE10DF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B590F-C81B-B54E-963A-5EEB1DD0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38F756-3462-0C42-ABEA-EB57FCFF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FC4EF-F23F-C14F-8431-E4C2D33AD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5E58B-B744-5945-8DD9-A38981AD6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29-June-2022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BDC47-E3F6-884B-B8E0-9D17BB5B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3626-76AE-214E-BBF5-11319DCFF4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5D967-5633-AA43-88A6-7EA326F4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emf"/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12" Type="http://schemas.openxmlformats.org/officeDocument/2006/relationships/image" Target="../media/image81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emf"/><Relationship Id="rId5" Type="http://schemas.openxmlformats.org/officeDocument/2006/relationships/image" Target="../media/image74.emf"/><Relationship Id="rId10" Type="http://schemas.openxmlformats.org/officeDocument/2006/relationships/image" Target="../media/image79.emf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8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image" Target="../media/image8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101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11" Type="http://schemas.openxmlformats.org/officeDocument/2006/relationships/image" Target="../media/image100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image" Target="../media/image107.emf"/><Relationship Id="rId7" Type="http://schemas.openxmlformats.org/officeDocument/2006/relationships/image" Target="../media/image111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10" Type="http://schemas.openxmlformats.org/officeDocument/2006/relationships/image" Target="../media/image114.emf"/><Relationship Id="rId4" Type="http://schemas.openxmlformats.org/officeDocument/2006/relationships/image" Target="../media/image108.emf"/><Relationship Id="rId9" Type="http://schemas.openxmlformats.org/officeDocument/2006/relationships/image" Target="../media/image1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13" Type="http://schemas.openxmlformats.org/officeDocument/2006/relationships/image" Target="../media/image124.emf"/><Relationship Id="rId3" Type="http://schemas.openxmlformats.org/officeDocument/2006/relationships/image" Target="../media/image107.emf"/><Relationship Id="rId7" Type="http://schemas.openxmlformats.org/officeDocument/2006/relationships/image" Target="../media/image118.emf"/><Relationship Id="rId12" Type="http://schemas.openxmlformats.org/officeDocument/2006/relationships/image" Target="../media/image123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emf"/><Relationship Id="rId11" Type="http://schemas.openxmlformats.org/officeDocument/2006/relationships/image" Target="../media/image122.emf"/><Relationship Id="rId5" Type="http://schemas.openxmlformats.org/officeDocument/2006/relationships/image" Target="../media/image116.emf"/><Relationship Id="rId10" Type="http://schemas.openxmlformats.org/officeDocument/2006/relationships/image" Target="../media/image121.emf"/><Relationship Id="rId4" Type="http://schemas.openxmlformats.org/officeDocument/2006/relationships/image" Target="../media/image115.emf"/><Relationship Id="rId9" Type="http://schemas.openxmlformats.org/officeDocument/2006/relationships/image" Target="../media/image120.emf"/><Relationship Id="rId14" Type="http://schemas.openxmlformats.org/officeDocument/2006/relationships/image" Target="../media/image1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image" Target="../media/image107.emf"/><Relationship Id="rId7" Type="http://schemas.openxmlformats.org/officeDocument/2006/relationships/image" Target="../media/image132.emf"/><Relationship Id="rId12" Type="http://schemas.openxmlformats.org/officeDocument/2006/relationships/image" Target="../media/image136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11" Type="http://schemas.openxmlformats.org/officeDocument/2006/relationships/image" Target="../media/image135.emf"/><Relationship Id="rId5" Type="http://schemas.openxmlformats.org/officeDocument/2006/relationships/image" Target="../media/image113.emf"/><Relationship Id="rId10" Type="http://schemas.openxmlformats.org/officeDocument/2006/relationships/image" Target="../media/image119.emf"/><Relationship Id="rId4" Type="http://schemas.openxmlformats.org/officeDocument/2006/relationships/image" Target="../media/image111.emf"/><Relationship Id="rId9" Type="http://schemas.openxmlformats.org/officeDocument/2006/relationships/image" Target="../media/image13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108.emf"/><Relationship Id="rId7" Type="http://schemas.openxmlformats.org/officeDocument/2006/relationships/image" Target="../media/image139.emf"/><Relationship Id="rId12" Type="http://schemas.openxmlformats.org/officeDocument/2006/relationships/image" Target="../media/image71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emf"/><Relationship Id="rId11" Type="http://schemas.openxmlformats.org/officeDocument/2006/relationships/image" Target="../media/image81.emf"/><Relationship Id="rId5" Type="http://schemas.openxmlformats.org/officeDocument/2006/relationships/image" Target="../media/image75.emf"/><Relationship Id="rId10" Type="http://schemas.openxmlformats.org/officeDocument/2006/relationships/image" Target="../media/image80.emf"/><Relationship Id="rId4" Type="http://schemas.openxmlformats.org/officeDocument/2006/relationships/image" Target="../media/image137.emf"/><Relationship Id="rId9" Type="http://schemas.openxmlformats.org/officeDocument/2006/relationships/image" Target="../media/image14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13" Type="http://schemas.openxmlformats.org/officeDocument/2006/relationships/image" Target="../media/image150.emf"/><Relationship Id="rId3" Type="http://schemas.openxmlformats.org/officeDocument/2006/relationships/image" Target="../media/image138.emf"/><Relationship Id="rId7" Type="http://schemas.openxmlformats.org/officeDocument/2006/relationships/image" Target="../media/image144.emf"/><Relationship Id="rId12" Type="http://schemas.openxmlformats.org/officeDocument/2006/relationships/image" Target="../media/image149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emf"/><Relationship Id="rId11" Type="http://schemas.openxmlformats.org/officeDocument/2006/relationships/image" Target="../media/image148.emf"/><Relationship Id="rId5" Type="http://schemas.openxmlformats.org/officeDocument/2006/relationships/image" Target="../media/image142.emf"/><Relationship Id="rId10" Type="http://schemas.openxmlformats.org/officeDocument/2006/relationships/image" Target="../media/image147.emf"/><Relationship Id="rId4" Type="http://schemas.openxmlformats.org/officeDocument/2006/relationships/image" Target="../media/image139.emf"/><Relationship Id="rId9" Type="http://schemas.openxmlformats.org/officeDocument/2006/relationships/image" Target="../media/image1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emf"/><Relationship Id="rId4" Type="http://schemas.openxmlformats.org/officeDocument/2006/relationships/image" Target="../media/image1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image" Target="../media/image174.emf"/><Relationship Id="rId7" Type="http://schemas.openxmlformats.org/officeDocument/2006/relationships/image" Target="../media/image178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emf"/><Relationship Id="rId11" Type="http://schemas.openxmlformats.org/officeDocument/2006/relationships/image" Target="../media/image182.emf"/><Relationship Id="rId5" Type="http://schemas.openxmlformats.org/officeDocument/2006/relationships/image" Target="../media/image176.emf"/><Relationship Id="rId10" Type="http://schemas.openxmlformats.org/officeDocument/2006/relationships/image" Target="../media/image181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emf"/><Relationship Id="rId3" Type="http://schemas.openxmlformats.org/officeDocument/2006/relationships/image" Target="../media/image109.png"/><Relationship Id="rId7" Type="http://schemas.openxmlformats.org/officeDocument/2006/relationships/image" Target="../media/image18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emf"/><Relationship Id="rId5" Type="http://schemas.openxmlformats.org/officeDocument/2006/relationships/image" Target="../media/image173.emf"/><Relationship Id="rId4" Type="http://schemas.openxmlformats.org/officeDocument/2006/relationships/image" Target="../media/image183.emf"/><Relationship Id="rId9" Type="http://schemas.openxmlformats.org/officeDocument/2006/relationships/image" Target="../media/image18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191.emf"/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183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emf"/><Relationship Id="rId7" Type="http://schemas.openxmlformats.org/officeDocument/2006/relationships/image" Target="../media/image2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9.emf"/><Relationship Id="rId10" Type="http://schemas.openxmlformats.org/officeDocument/2006/relationships/image" Target="../media/image30.emf"/><Relationship Id="rId4" Type="http://schemas.openxmlformats.org/officeDocument/2006/relationships/image" Target="../media/image25.emf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41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11" Type="http://schemas.openxmlformats.org/officeDocument/2006/relationships/image" Target="../media/image39.emf"/><Relationship Id="rId5" Type="http://schemas.openxmlformats.org/officeDocument/2006/relationships/image" Target="../media/image34.emf"/><Relationship Id="rId10" Type="http://schemas.openxmlformats.org/officeDocument/2006/relationships/image" Target="../media/image38.emf"/><Relationship Id="rId4" Type="http://schemas.openxmlformats.org/officeDocument/2006/relationships/image" Target="../media/image33.emf"/><Relationship Id="rId9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F89A-BF8F-6B47-B60F-42CF870BE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22296" cy="2387600"/>
          </a:xfrm>
        </p:spPr>
        <p:txBody>
          <a:bodyPr/>
          <a:lstStyle/>
          <a:p>
            <a:r>
              <a:rPr lang="en-US" dirty="0"/>
              <a:t>Injection and Momentum Acceptance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A62E4-834C-6A49-BB19-04126C257A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Rubin</a:t>
            </a:r>
          </a:p>
          <a:p>
            <a:r>
              <a:rPr lang="en-US" dirty="0"/>
              <a:t>Cornell University</a:t>
            </a:r>
          </a:p>
          <a:p>
            <a:r>
              <a:rPr lang="en-US" dirty="0"/>
              <a:t>June 29, 2022</a:t>
            </a:r>
          </a:p>
        </p:txBody>
      </p:sp>
    </p:spTree>
    <p:extLst>
      <p:ext uri="{BB962C8B-B14F-4D97-AF65-F5344CB8AC3E}">
        <p14:creationId xmlns:p14="http://schemas.microsoft.com/office/powerpoint/2010/main" val="299355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7C6D7-16F2-AC23-23E2-E5B98CEF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B6A23-28C7-1C46-4964-B6C7D54E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C09B8-C7D2-8866-59D5-C9D47857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4D2ACE-EBF1-331F-5200-682DE0507F0F}"/>
              </a:ext>
            </a:extLst>
          </p:cNvPr>
          <p:cNvSpPr txBox="1"/>
          <p:nvPr/>
        </p:nvSpPr>
        <p:spPr>
          <a:xfrm>
            <a:off x="439710" y="62602"/>
            <a:ext cx="613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Maximum momentum offset and minimum kick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047BB-F96F-6199-FF33-B3A035881797}"/>
              </a:ext>
            </a:extLst>
          </p:cNvPr>
          <p:cNvSpPr txBox="1"/>
          <p:nvPr/>
        </p:nvSpPr>
        <p:spPr>
          <a:xfrm>
            <a:off x="245235" y="1067174"/>
            <a:ext cx="42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</a:t>
            </a:r>
            <a:r>
              <a:rPr lang="en-US" i="1" dirty="0"/>
              <a:t>(only) </a:t>
            </a:r>
            <a:r>
              <a:rPr lang="en-US" dirty="0"/>
              <a:t>kick for that momentum is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15DAE-FED9-6BA9-E088-8F09B44B64BF}"/>
              </a:ext>
            </a:extLst>
          </p:cNvPr>
          <p:cNvSpPr txBox="1"/>
          <p:nvPr/>
        </p:nvSpPr>
        <p:spPr>
          <a:xfrm>
            <a:off x="9047480" y="5319135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45FB2E-0009-7DF5-F1AA-7C1E3D76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60" y="653327"/>
            <a:ext cx="9398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F832B-7AA3-5942-38EB-B1DA5961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558253"/>
            <a:ext cx="2895600" cy="5875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DB2D81-F7C5-2389-0D73-A1906685A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35" y="2191968"/>
            <a:ext cx="4663440" cy="31089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E67176-F159-5CF9-FE1E-24050312A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675" y="2191968"/>
            <a:ext cx="4663440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E37108-9DAB-C992-D74C-74B29D434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180" y="5536539"/>
            <a:ext cx="1846345" cy="254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3F341-AEEE-420E-FBAE-6F93A80E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6452" y="5319135"/>
            <a:ext cx="1308100" cy="29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7C582F-D714-A5EF-0A59-FB655CAA5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910" y="5941695"/>
            <a:ext cx="1485900" cy="292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0B652D-473D-0EAC-6F28-FC9B8B5651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9410" y="5415655"/>
            <a:ext cx="18669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BCC04-5448-A664-CD1E-B0793DDB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FC125-DF57-4201-3E51-0013F6877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C1657-B851-E42B-1E06-1B1CFE25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56ACF-660F-8A99-5E01-66B877BB1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683" y="2256538"/>
            <a:ext cx="4663440" cy="310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EFD24-55CF-7388-E651-7E89ACB93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2256538"/>
            <a:ext cx="4663440" cy="3108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D416E0-C511-FBD8-36CD-1E9C404A4E4B}"/>
              </a:ext>
            </a:extLst>
          </p:cNvPr>
          <p:cNvSpPr txBox="1"/>
          <p:nvPr/>
        </p:nvSpPr>
        <p:spPr>
          <a:xfrm>
            <a:off x="245235" y="1067174"/>
            <a:ext cx="421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ideal </a:t>
            </a:r>
            <a:r>
              <a:rPr lang="en-US" i="1" dirty="0"/>
              <a:t>(only) </a:t>
            </a:r>
            <a:r>
              <a:rPr lang="en-US" dirty="0"/>
              <a:t>kick for that momentum is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59068-3AB3-FE75-CF2F-167C370E2F01}"/>
              </a:ext>
            </a:extLst>
          </p:cNvPr>
          <p:cNvSpPr txBox="1"/>
          <p:nvPr/>
        </p:nvSpPr>
        <p:spPr>
          <a:xfrm>
            <a:off x="566163" y="120369"/>
            <a:ext cx="613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Minimum momentum offset and maximum kick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D7BEEA-A5ED-B6C9-91A5-1A0E20A3D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20" y="646381"/>
            <a:ext cx="1168400" cy="292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2BE4E5-10AF-9CA6-0598-E1D5E674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181" y="1530303"/>
            <a:ext cx="3252539" cy="632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5882B1-9DCD-56B2-453B-DCAB339FE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20" y="5426458"/>
            <a:ext cx="1625600" cy="292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85F0BF-4AF1-A613-F426-A687F94FF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0300" y="5365498"/>
            <a:ext cx="1346200" cy="292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47AB33-23D2-234F-59F1-243999D70D2C}"/>
              </a:ext>
            </a:extLst>
          </p:cNvPr>
          <p:cNvSpPr txBox="1"/>
          <p:nvPr/>
        </p:nvSpPr>
        <p:spPr>
          <a:xfrm>
            <a:off x="9585960" y="5365230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40E080-AA0D-026C-8A2F-EFC7FC871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9940" y="5481796"/>
            <a:ext cx="1929130" cy="266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03E4B2-AA9E-2C6D-B40A-C4A4ED9177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6446" y="5875143"/>
            <a:ext cx="1555123" cy="26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5CB9D3-1AC8-D246-48E5-0B3F95033119}"/>
              </a:ext>
            </a:extLst>
          </p:cNvPr>
          <p:cNvSpPr txBox="1"/>
          <p:nvPr/>
        </p:nvSpPr>
        <p:spPr>
          <a:xfrm>
            <a:off x="164387" y="3429000"/>
            <a:ext cx="5753528" cy="14396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9B845-998E-154C-87FA-FF4AC5C0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741" y="133593"/>
            <a:ext cx="4705017" cy="3093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3FA42-03DC-454B-8BDA-09C83DF0159A}"/>
              </a:ext>
            </a:extLst>
          </p:cNvPr>
          <p:cNvSpPr txBox="1"/>
          <p:nvPr/>
        </p:nvSpPr>
        <p:spPr>
          <a:xfrm>
            <a:off x="6928562" y="3373106"/>
            <a:ext cx="3391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minimum kick captures momenta in the range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53FAF-53E8-FE44-AE3C-BA76EF31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10" y="3430537"/>
            <a:ext cx="1859035" cy="6786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FAFAEE-8485-BD49-98EA-6E8099E773A0}"/>
              </a:ext>
            </a:extLst>
          </p:cNvPr>
          <p:cNvSpPr txBox="1"/>
          <p:nvPr/>
        </p:nvSpPr>
        <p:spPr>
          <a:xfrm>
            <a:off x="7005803" y="4222270"/>
            <a:ext cx="283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maximum kick captures momenta in the range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67241-F1FA-0A43-BE76-95DD0570D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748" y="4272783"/>
            <a:ext cx="1813980" cy="502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F6288-3008-3D41-A727-2AD9DA585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8411" y="1153844"/>
            <a:ext cx="1074755" cy="488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F12932-1E01-4A4D-ACCD-46DEC86B70A6}"/>
              </a:ext>
            </a:extLst>
          </p:cNvPr>
          <p:cNvSpPr txBox="1"/>
          <p:nvPr/>
        </p:nvSpPr>
        <p:spPr>
          <a:xfrm>
            <a:off x="6928562" y="4981993"/>
            <a:ext cx="5177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ideal kick (the kick that steers the magic momentum onto the magic radius) captures momenta in the range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0B0895-14DF-9345-A871-899357742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634174"/>
            <a:ext cx="2391160" cy="9142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7E1610-5641-9840-A6A7-9D9C2E99E66D}"/>
              </a:ext>
            </a:extLst>
          </p:cNvPr>
          <p:cNvSpPr txBox="1"/>
          <p:nvPr/>
        </p:nvSpPr>
        <p:spPr>
          <a:xfrm>
            <a:off x="615997" y="275699"/>
            <a:ext cx="403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 vs kick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44C3C39-3567-6544-8A63-3083654D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67FB9AD-020C-3C4F-815E-2C41D0C0C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D61F62F0-0A48-D849-B8FE-C2BAA8C8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B45D967-5633-AA43-88A6-7EA326F4D837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97EFE-C7B5-4F1D-E8C4-0D63FB99B3B7}"/>
              </a:ext>
            </a:extLst>
          </p:cNvPr>
          <p:cNvSpPr txBox="1"/>
          <p:nvPr/>
        </p:nvSpPr>
        <p:spPr>
          <a:xfrm>
            <a:off x="1148355" y="909266"/>
            <a:ext cx="34338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With the following approximations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 = 0,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at kicker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Displacement at inflector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854CA9-AAA7-7BC9-7FC0-87BAEFF39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5826" y="1508791"/>
            <a:ext cx="976526" cy="256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09313E-7D20-E388-2D46-14AEC8E0E0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860" b="11812"/>
          <a:stretch/>
        </p:blipFill>
        <p:spPr>
          <a:xfrm>
            <a:off x="3997028" y="2094918"/>
            <a:ext cx="476138" cy="205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6E5F67-5393-BAD0-0FF6-7C545586E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7626" y="3125195"/>
            <a:ext cx="1499255" cy="1403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E431-0B65-3AE9-4479-1775719195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397" y="3551245"/>
            <a:ext cx="5073803" cy="4715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C82D436-431A-EA1D-2AE3-53D7FA415E4C}"/>
              </a:ext>
            </a:extLst>
          </p:cNvPr>
          <p:cNvSpPr txBox="1"/>
          <p:nvPr/>
        </p:nvSpPr>
        <p:spPr>
          <a:xfrm>
            <a:off x="775941" y="2647302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as long as                                       , 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785A0A0-3B9D-1827-FF53-9FA45841EE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2006" y="4394061"/>
            <a:ext cx="2290719" cy="2766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18F762-DF8E-EE49-CDC3-8169CDEF6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376" y="2581277"/>
            <a:ext cx="1702976" cy="493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0A4D64-DD85-C122-A402-57EAE48A980F}"/>
              </a:ext>
            </a:extLst>
          </p:cNvPr>
          <p:cNvSpPr txBox="1"/>
          <p:nvPr/>
        </p:nvSpPr>
        <p:spPr>
          <a:xfrm>
            <a:off x="798990" y="433230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5E81BF-05B8-70D0-D781-0B36919E21B5}"/>
              </a:ext>
            </a:extLst>
          </p:cNvPr>
          <p:cNvCxnSpPr/>
          <p:nvPr/>
        </p:nvCxnSpPr>
        <p:spPr>
          <a:xfrm flipV="1">
            <a:off x="6328881" y="2647302"/>
            <a:ext cx="493159" cy="477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9F3D1CB-9CD3-1357-97B1-6BF4384B4A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5687" y="1680149"/>
            <a:ext cx="507713" cy="248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3B5CCA-833D-AD26-1A9D-AD778C5FEF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48700" y="538746"/>
            <a:ext cx="587112" cy="2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DED7C-7A87-2843-80EC-5809585C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5" y="1352827"/>
            <a:ext cx="3975652" cy="2871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9688E-E871-1F49-92C7-44FACBAAE9C1}"/>
              </a:ext>
            </a:extLst>
          </p:cNvPr>
          <p:cNvSpPr txBox="1"/>
          <p:nvPr/>
        </p:nvSpPr>
        <p:spPr>
          <a:xfrm>
            <a:off x="6308036" y="5141844"/>
            <a:ext cx="1532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E451F-9D1A-2F43-9285-C26E49C97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036" y="5521475"/>
            <a:ext cx="2367320" cy="451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56AE4F-0381-1F41-AA49-5188A0083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104" y="1484244"/>
            <a:ext cx="548640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719AD7-8548-B14F-B12C-DB413EC66351}"/>
              </a:ext>
            </a:extLst>
          </p:cNvPr>
          <p:cNvSpPr txBox="1"/>
          <p:nvPr/>
        </p:nvSpPr>
        <p:spPr>
          <a:xfrm>
            <a:off x="490330" y="463826"/>
            <a:ext cx="408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inequality gives us the momentum acceptance as a function of  kick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3B9CC8-0E62-314A-97AD-41652BE49D22}"/>
              </a:ext>
            </a:extLst>
          </p:cNvPr>
          <p:cNvSpPr txBox="1"/>
          <p:nvPr/>
        </p:nvSpPr>
        <p:spPr>
          <a:xfrm>
            <a:off x="1205948" y="4399722"/>
            <a:ext cx="336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dependence of kicker field and injected pulse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5E53A2-1FC7-C449-B4AC-BE0415A1F50C}"/>
              </a:ext>
            </a:extLst>
          </p:cNvPr>
          <p:cNvSpPr txBox="1"/>
          <p:nvPr/>
        </p:nvSpPr>
        <p:spPr>
          <a:xfrm>
            <a:off x="5950226" y="1299578"/>
            <a:ext cx="484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bite versus time of captured particles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5DA6E632-24F5-364B-924F-D88FFCBB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A691013-8D8C-2C45-863E-8B7538F6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0623AAB-03EE-7946-9DE7-4F02C14E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13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B076D1-15B4-1D11-DC19-E3FEF4192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04" y="504153"/>
            <a:ext cx="5073803" cy="471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DE8BAE-0599-AF54-4296-99DED893B879}"/>
              </a:ext>
            </a:extLst>
          </p:cNvPr>
          <p:cNvSpPr txBox="1"/>
          <p:nvPr/>
        </p:nvSpPr>
        <p:spPr>
          <a:xfrm>
            <a:off x="506218" y="3854799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I</a:t>
            </a:r>
          </a:p>
        </p:txBody>
      </p:sp>
    </p:spTree>
    <p:extLst>
      <p:ext uri="{BB962C8B-B14F-4D97-AF65-F5344CB8AC3E}">
        <p14:creationId xmlns:p14="http://schemas.microsoft.com/office/powerpoint/2010/main" val="20969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F89D8E-3B31-8D43-9E36-FB6A21B84D34}"/>
              </a:ext>
            </a:extLst>
          </p:cNvPr>
          <p:cNvSpPr txBox="1"/>
          <p:nvPr/>
        </p:nvSpPr>
        <p:spPr>
          <a:xfrm>
            <a:off x="1219201" y="4227443"/>
            <a:ext cx="153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=204 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FC390-2D90-714B-B26D-130CC1F7D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62" y="4896499"/>
            <a:ext cx="2367320" cy="451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3B75F-141D-684D-8EB5-BB6BB84355FE}"/>
              </a:ext>
            </a:extLst>
          </p:cNvPr>
          <p:cNvSpPr txBox="1"/>
          <p:nvPr/>
        </p:nvSpPr>
        <p:spPr>
          <a:xfrm>
            <a:off x="6626087" y="1403079"/>
            <a:ext cx="4399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we assume the momentum distribution is gaussian with                        we can compute the average and width  of momenta in each time slice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3C0F1-ECCC-2244-B81A-0885C8AE3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948" y="1711972"/>
            <a:ext cx="1018548" cy="33102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7D71C0-C6DC-8B47-95F1-D490079EEC84}"/>
              </a:ext>
            </a:extLst>
          </p:cNvPr>
          <p:cNvCxnSpPr/>
          <p:nvPr/>
        </p:nvCxnSpPr>
        <p:spPr>
          <a:xfrm>
            <a:off x="8191713" y="2525804"/>
            <a:ext cx="263174" cy="715617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7B7F6-522D-9147-8B39-BFA699DBE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8" y="373441"/>
            <a:ext cx="5486400" cy="3657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9F82F9-05EE-7145-AAC0-88417FEEF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296" y="3140765"/>
            <a:ext cx="5486400" cy="3657600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8841A85-9993-8142-BAA8-709F1463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44A9DAB-8164-264A-A559-1C4AF663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1310BDF-4716-B147-BDE8-3CE9F1FAF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F475D-AEFC-A4A3-2C1D-D923F562778F}"/>
              </a:ext>
            </a:extLst>
          </p:cNvPr>
          <p:cNvSpPr txBox="1"/>
          <p:nvPr/>
        </p:nvSpPr>
        <p:spPr>
          <a:xfrm>
            <a:off x="1985468" y="296551"/>
            <a:ext cx="24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</a:t>
            </a:r>
          </a:p>
        </p:txBody>
      </p:sp>
    </p:spTree>
    <p:extLst>
      <p:ext uri="{BB962C8B-B14F-4D97-AF65-F5344CB8AC3E}">
        <p14:creationId xmlns:p14="http://schemas.microsoft.com/office/powerpoint/2010/main" val="1563402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854227-2739-2C48-AA7C-6B6950B72BD6}"/>
              </a:ext>
            </a:extLst>
          </p:cNvPr>
          <p:cNvSpPr txBox="1"/>
          <p:nvPr/>
        </p:nvSpPr>
        <p:spPr>
          <a:xfrm>
            <a:off x="808384" y="4505738"/>
            <a:ext cx="1532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index = 0</a:t>
            </a:r>
          </a:p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=264 G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1D37E7-991D-7442-9218-06CC9466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45" y="5174794"/>
            <a:ext cx="2367320" cy="451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3DE4C-DE0A-7541-87A5-DE2AE8D5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45" y="288235"/>
            <a:ext cx="54864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2149F-60D1-1740-B193-18032FD4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45" y="2731515"/>
            <a:ext cx="54864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6D753C-E52D-974A-AC7B-D8E1A3D24105}"/>
              </a:ext>
            </a:extLst>
          </p:cNvPr>
          <p:cNvSpPr txBox="1"/>
          <p:nvPr/>
        </p:nvSpPr>
        <p:spPr>
          <a:xfrm>
            <a:off x="7368208" y="955877"/>
            <a:ext cx="4558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momentum correlation increases with higher kicker field.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9F096FB-162F-534B-98AA-8F01C4D71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4C0B001-C79D-8F43-B4CA-1B23DDA1A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1D6A74-8F3C-3347-BCFE-80C0CD5A0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B9CC5D-1FE3-BC4D-B190-A13BF51D43AF}"/>
              </a:ext>
            </a:extLst>
          </p:cNvPr>
          <p:cNvSpPr txBox="1"/>
          <p:nvPr/>
        </p:nvSpPr>
        <p:spPr>
          <a:xfrm>
            <a:off x="689113" y="198783"/>
            <a:ext cx="180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Stronger kick</a:t>
            </a:r>
          </a:p>
        </p:txBody>
      </p:sp>
    </p:spTree>
    <p:extLst>
      <p:ext uri="{BB962C8B-B14F-4D97-AF65-F5344CB8AC3E}">
        <p14:creationId xmlns:p14="http://schemas.microsoft.com/office/powerpoint/2010/main" val="228527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F5A16-6C55-88D2-3361-64324EDA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2256C0-14E1-3F3F-A7A5-8084E1FA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60B85D-D3FA-81E9-40E8-03B6D8B2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8BC75-89BD-D5F3-98AC-854F0E231E60}"/>
              </a:ext>
            </a:extLst>
          </p:cNvPr>
          <p:cNvSpPr txBox="1"/>
          <p:nvPr/>
        </p:nvSpPr>
        <p:spPr>
          <a:xfrm>
            <a:off x="4000091" y="24592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3BB7E-11C9-38C7-C00A-EB3192563C7D}"/>
              </a:ext>
            </a:extLst>
          </p:cNvPr>
          <p:cNvSpPr txBox="1"/>
          <p:nvPr/>
        </p:nvSpPr>
        <p:spPr>
          <a:xfrm>
            <a:off x="7194866" y="236760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66130-EBC1-F369-1DCF-1BD483E73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747" y="2253072"/>
            <a:ext cx="2393589" cy="5983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E7209A-C8E0-3006-6DCF-CD552A7EE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0" y="1681120"/>
            <a:ext cx="777240" cy="2553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9EC1CB-D87E-009B-737E-9FEE03152D76}"/>
              </a:ext>
            </a:extLst>
          </p:cNvPr>
          <p:cNvSpPr txBox="1"/>
          <p:nvPr/>
        </p:nvSpPr>
        <p:spPr>
          <a:xfrm>
            <a:off x="386080" y="233680"/>
            <a:ext cx="4833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Generalize to include dependence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phase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8DE805-C0F3-1005-6303-51B50E36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40" y="656986"/>
            <a:ext cx="292100" cy="279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F03A-780F-378F-0386-B09E7990F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3290" y="881043"/>
            <a:ext cx="546100" cy="36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BAB63E-A956-63A8-DFFF-8437B55CD197}"/>
              </a:ext>
            </a:extLst>
          </p:cNvPr>
          <p:cNvSpPr txBox="1"/>
          <p:nvPr/>
        </p:nvSpPr>
        <p:spPr>
          <a:xfrm>
            <a:off x="559146" y="1808582"/>
            <a:ext cx="2014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before the kick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4C1A00-106D-F299-B637-1D3F7A08EE41}"/>
              </a:ext>
            </a:extLst>
          </p:cNvPr>
          <p:cNvSpPr txBox="1"/>
          <p:nvPr/>
        </p:nvSpPr>
        <p:spPr>
          <a:xfrm>
            <a:off x="961054" y="5730838"/>
            <a:ext cx="303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FBO – free </a:t>
            </a:r>
            <a:r>
              <a:rPr lang="en-US" i="1" dirty="0" err="1"/>
              <a:t>betatron</a:t>
            </a:r>
            <a:r>
              <a:rPr lang="en-US" i="1" dirty="0"/>
              <a:t> oscillation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A48C72C-87DD-6DF5-358E-753ED283A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889" y="2280122"/>
            <a:ext cx="3397785" cy="219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02A132-CD3A-247C-EA2A-56DDFF7A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61" y="2623118"/>
            <a:ext cx="2909751" cy="4023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9F56092-06CC-929C-7644-FCAA95B7863D}"/>
              </a:ext>
            </a:extLst>
          </p:cNvPr>
          <p:cNvSpPr txBox="1"/>
          <p:nvPr/>
        </p:nvSpPr>
        <p:spPr>
          <a:xfrm>
            <a:off x="4561747" y="1772082"/>
            <a:ext cx="227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initiated by kicker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E38E140-A9C8-A0B8-9A9A-EE427EB88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658" y="2141414"/>
            <a:ext cx="2545626" cy="286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0B3E89-6BD9-776E-8671-13FF6646C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2491" y="2531000"/>
            <a:ext cx="2393589" cy="2911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7EDAA1-E753-2070-46E6-D054423E69F1}"/>
              </a:ext>
            </a:extLst>
          </p:cNvPr>
          <p:cNvSpPr txBox="1"/>
          <p:nvPr/>
        </p:nvSpPr>
        <p:spPr>
          <a:xfrm>
            <a:off x="8493760" y="1665783"/>
            <a:ext cx="158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FBO  after kick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539936F-140D-BF9B-37BB-AE26BCEE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077" y="1838379"/>
            <a:ext cx="689448" cy="226533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4E51CF-414E-8E95-D761-4C2A992A576D}"/>
              </a:ext>
            </a:extLst>
          </p:cNvPr>
          <p:cNvCxnSpPr/>
          <p:nvPr/>
        </p:nvCxnSpPr>
        <p:spPr>
          <a:xfrm>
            <a:off x="4680857" y="4260447"/>
            <a:ext cx="3701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0303AA8-C0E9-89D9-25D0-5EBE8AE24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383" y="3180493"/>
            <a:ext cx="3564000" cy="23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D3401-47D1-7BC8-5DB2-4ED5A181D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080" y="3194168"/>
            <a:ext cx="3564000" cy="237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261160-9889-36EA-A850-8B1067403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0132" y="3190508"/>
            <a:ext cx="3564000" cy="237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18EE3-7A6E-B6A5-89AF-D9457646EF47}"/>
              </a:ext>
            </a:extLst>
          </p:cNvPr>
          <p:cNvSpPr txBox="1"/>
          <p:nvPr/>
        </p:nvSpPr>
        <p:spPr>
          <a:xfrm>
            <a:off x="4071071" y="1156891"/>
            <a:ext cx="425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How does the kicker change the trajectory?</a:t>
            </a:r>
          </a:p>
        </p:txBody>
      </p:sp>
    </p:spTree>
    <p:extLst>
      <p:ext uri="{BB962C8B-B14F-4D97-AF65-F5344CB8AC3E}">
        <p14:creationId xmlns:p14="http://schemas.microsoft.com/office/powerpoint/2010/main" val="350331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  <p:bldP spid="27" grpId="0"/>
      <p:bldP spid="30" grpId="0"/>
      <p:bldP spid="3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F81CB1-0932-BF32-8578-4040FC71F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BD27F-B91A-3006-95A1-B9D18553D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09196-7F14-018F-B34C-8703860D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D639B-8964-8FC1-15C4-E1549D38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260" y="2106930"/>
            <a:ext cx="81026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0C423-8905-4EB2-3F80-914BC280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3073400"/>
            <a:ext cx="7391400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8DE220-0378-E3DE-BD22-47215000F916}"/>
              </a:ext>
            </a:extLst>
          </p:cNvPr>
          <p:cNvSpPr txBox="1"/>
          <p:nvPr/>
        </p:nvSpPr>
        <p:spPr>
          <a:xfrm>
            <a:off x="2204720" y="1168400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Trajectory after the kick</a:t>
            </a:r>
          </a:p>
        </p:txBody>
      </p:sp>
    </p:spTree>
    <p:extLst>
      <p:ext uri="{BB962C8B-B14F-4D97-AF65-F5344CB8AC3E}">
        <p14:creationId xmlns:p14="http://schemas.microsoft.com/office/powerpoint/2010/main" val="18782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5CCEB-6DA4-3C5A-3581-F6962E72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AB7FC-1A0D-D999-910F-1771C9039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6DD0A-7BD6-E534-2414-6D4B779F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88B88-2DB1-905F-24BF-6A1743835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574051"/>
            <a:ext cx="4648200" cy="69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A469-E643-95AF-3BAC-F103FA7A9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" y="4042291"/>
            <a:ext cx="49403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A03C86-EAC6-0578-32BD-235F87A64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026487"/>
            <a:ext cx="2933700" cy="69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DAE67-516A-E508-EA62-05E24C235F94}"/>
              </a:ext>
            </a:extLst>
          </p:cNvPr>
          <p:cNvSpPr txBox="1"/>
          <p:nvPr/>
        </p:nvSpPr>
        <p:spPr>
          <a:xfrm>
            <a:off x="660400" y="333979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Amplitude of FBO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BB916-77EC-6197-98DB-B4A0F8970ED3}"/>
              </a:ext>
            </a:extLst>
          </p:cNvPr>
          <p:cNvSpPr txBox="1"/>
          <p:nvPr/>
        </p:nvSpPr>
        <p:spPr>
          <a:xfrm>
            <a:off x="660400" y="2052320"/>
            <a:ext cx="177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the kicker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87EC0-E890-94D5-88FD-B5B4A13D5128}"/>
              </a:ext>
            </a:extLst>
          </p:cNvPr>
          <p:cNvSpPr txBox="1"/>
          <p:nvPr/>
        </p:nvSpPr>
        <p:spPr>
          <a:xfrm>
            <a:off x="558800" y="3596640"/>
            <a:ext cx="162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the kicker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23169-7FD0-F854-ED93-EA85CDC32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522" y="5140960"/>
            <a:ext cx="8680821" cy="9300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4793B9E-3496-958D-7D2C-BED4924E3BEB}"/>
              </a:ext>
            </a:extLst>
          </p:cNvPr>
          <p:cNvSpPr/>
          <p:nvPr/>
        </p:nvSpPr>
        <p:spPr>
          <a:xfrm>
            <a:off x="1545546" y="4791273"/>
            <a:ext cx="8618927" cy="15805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77745" y="516550"/>
            <a:ext cx="25821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at kicker,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Momentum offset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offset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60" y="1993878"/>
            <a:ext cx="7571260" cy="81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40" y="2266742"/>
            <a:ext cx="279400" cy="19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78D3B6-B0C0-C1AC-322E-0302EB84A001}"/>
              </a:ext>
            </a:extLst>
          </p:cNvPr>
          <p:cNvSpPr txBox="1"/>
          <p:nvPr/>
        </p:nvSpPr>
        <p:spPr>
          <a:xfrm>
            <a:off x="1437579" y="5780678"/>
            <a:ext cx="611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a nonzero injection angle reduces acceptance. </a:t>
            </a:r>
          </a:p>
          <a:p>
            <a:r>
              <a:rPr lang="en-US" dirty="0"/>
              <a:t>There is </a:t>
            </a:r>
            <a:r>
              <a:rPr lang="en-US" i="1" dirty="0"/>
              <a:t>no</a:t>
            </a:r>
            <a:r>
              <a:rPr lang="en-US" dirty="0"/>
              <a:t> kick that zeros the </a:t>
            </a:r>
            <a:r>
              <a:rPr lang="en-US" dirty="0" err="1"/>
              <a:t>betatron</a:t>
            </a:r>
            <a:r>
              <a:rPr lang="en-US" dirty="0"/>
              <a:t> amplitude 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B53D0-60C3-542F-C96D-51DF6A25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593" y="836028"/>
            <a:ext cx="968783" cy="254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0CC541-A60B-AF17-8952-43ED0A53F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26" y="2868167"/>
            <a:ext cx="4194838" cy="2796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D2BC5-5A05-8B2E-2FB5-27A8FAD51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713" y="2835973"/>
            <a:ext cx="4197096" cy="27980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F5550F-8A4D-729D-523E-2C94B0BA2F34}"/>
              </a:ext>
            </a:extLst>
          </p:cNvPr>
          <p:cNvSpPr txBox="1"/>
          <p:nvPr/>
        </p:nvSpPr>
        <p:spPr>
          <a:xfrm>
            <a:off x="1823909" y="366763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22356-1E83-11C6-3D6A-20D5EB467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315" y="4612922"/>
            <a:ext cx="635000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FD400-715E-362C-6628-3BFB24C8D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593" y="1405955"/>
            <a:ext cx="1360669" cy="24153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71B85-BE10-B859-D352-3B74D89FDC4E}"/>
              </a:ext>
            </a:extLst>
          </p:cNvPr>
          <p:cNvCxnSpPr/>
          <p:nvPr/>
        </p:nvCxnSpPr>
        <p:spPr>
          <a:xfrm flipV="1">
            <a:off x="3384366" y="1891939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F91D94-E13A-1A68-78D0-58BF6B2DE8D7}"/>
              </a:ext>
            </a:extLst>
          </p:cNvPr>
          <p:cNvCxnSpPr/>
          <p:nvPr/>
        </p:nvCxnSpPr>
        <p:spPr>
          <a:xfrm flipV="1">
            <a:off x="7434172" y="1989231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33FB215-8F06-9C51-AF38-C8B05E628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909" y="5811367"/>
            <a:ext cx="968783" cy="2549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F0D1DA4-4BCC-E477-12C0-1C3F7C49F2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4343" y="3794581"/>
            <a:ext cx="2344969" cy="2848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623EFE-7442-BE3F-6943-FE784A2FB8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9593" y="1710861"/>
            <a:ext cx="1148486" cy="2250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D3860C8-9A48-F07C-BF18-0F205A58526D}"/>
              </a:ext>
            </a:extLst>
          </p:cNvPr>
          <p:cNvSpPr txBox="1"/>
          <p:nvPr/>
        </p:nvSpPr>
        <p:spPr>
          <a:xfrm>
            <a:off x="341255" y="86527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Amplitude and injection angle</a:t>
            </a:r>
          </a:p>
        </p:txBody>
      </p:sp>
    </p:spTree>
    <p:extLst>
      <p:ext uri="{BB962C8B-B14F-4D97-AF65-F5344CB8AC3E}">
        <p14:creationId xmlns:p14="http://schemas.microsoft.com/office/powerpoint/2010/main" val="3737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EF885-BABB-5036-F252-3DB78CF5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6B8AC-7A71-C1B0-C536-34BD9876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6FE2B-3304-EA8F-A686-06614621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E9C119-3A6B-531A-6DA9-B8A0C894A375}"/>
              </a:ext>
            </a:extLst>
          </p:cNvPr>
          <p:cNvSpPr txBox="1"/>
          <p:nvPr/>
        </p:nvSpPr>
        <p:spPr>
          <a:xfrm>
            <a:off x="2209800" y="1490008"/>
            <a:ext cx="75300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Trajectories in pictures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Momentum acceptance (idealized)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Kick and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Generalization to include injection angle and field index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6916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8ADE152A-A6FA-0489-AC3B-873E707D337D}"/>
              </a:ext>
            </a:extLst>
          </p:cNvPr>
          <p:cNvSpPr txBox="1"/>
          <p:nvPr/>
        </p:nvSpPr>
        <p:spPr>
          <a:xfrm>
            <a:off x="8614873" y="3399846"/>
            <a:ext cx="3445047" cy="30720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DDCAD-6C8F-6EC0-78C2-3D025DFC0531}"/>
              </a:ext>
            </a:extLst>
          </p:cNvPr>
          <p:cNvSpPr txBox="1"/>
          <p:nvPr/>
        </p:nvSpPr>
        <p:spPr>
          <a:xfrm>
            <a:off x="8610600" y="3472650"/>
            <a:ext cx="31874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To minimize amplitude when</a:t>
            </a:r>
          </a:p>
          <a:p>
            <a:r>
              <a:rPr lang="en-US" sz="2000" dirty="0"/>
              <a:t>                          and 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857996"/>
            <a:ext cx="7824158" cy="838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57" y="3181897"/>
            <a:ext cx="279400" cy="190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33685" y="175638"/>
            <a:ext cx="629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Phase at the kicker – what about        ?  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E4BD5-04A0-555F-BCB9-A4EB268842D1}"/>
              </a:ext>
            </a:extLst>
          </p:cNvPr>
          <p:cNvSpPr txBox="1"/>
          <p:nvPr/>
        </p:nvSpPr>
        <p:spPr>
          <a:xfrm>
            <a:off x="1295400" y="794657"/>
            <a:ext cx="74556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midpoint is physically located 90 deg around the ring from the inflector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phase at the kicker is</a:t>
            </a:r>
          </a:p>
          <a:p>
            <a:endParaRPr lang="en-US" dirty="0"/>
          </a:p>
          <a:p>
            <a:r>
              <a:rPr lang="en-US" dirty="0"/>
              <a:t>If n=0,                            .          If n = 0.108 then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30804E-0E8E-1372-060C-7B36E4C3A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30" y="1208504"/>
            <a:ext cx="2779139" cy="5324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7C74EA-330E-F1BE-6D51-48B28508C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280" y="1927080"/>
            <a:ext cx="1527801" cy="2811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CBA4C6-D413-92CD-755D-957061F950E5}"/>
              </a:ext>
            </a:extLst>
          </p:cNvPr>
          <p:cNvSpPr txBox="1"/>
          <p:nvPr/>
        </p:nvSpPr>
        <p:spPr>
          <a:xfrm>
            <a:off x="499004" y="257865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EBF537-FFC6-F5D2-7320-219705C4B0CB}"/>
              </a:ext>
            </a:extLst>
          </p:cNvPr>
          <p:cNvSpPr txBox="1"/>
          <p:nvPr/>
        </p:nvSpPr>
        <p:spPr>
          <a:xfrm>
            <a:off x="465383" y="3696298"/>
            <a:ext cx="485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find minimum amplitude after the kick, when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0B5B1B-ED19-0E91-0CE3-02342EC22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09" y="4310449"/>
            <a:ext cx="2311400" cy="381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2FB810-8566-6A32-86EB-93DE087A87AB}"/>
              </a:ext>
            </a:extLst>
          </p:cNvPr>
          <p:cNvSpPr txBox="1"/>
          <p:nvPr/>
        </p:nvSpPr>
        <p:spPr>
          <a:xfrm>
            <a:off x="465383" y="4758717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D141566-1505-E0D7-1B7C-0E4DC1194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157" y="4990910"/>
            <a:ext cx="1981200" cy="6985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A4DBF48-6D9B-F6CA-4CD2-BE8AB69E8F2A}"/>
              </a:ext>
            </a:extLst>
          </p:cNvPr>
          <p:cNvCxnSpPr/>
          <p:nvPr/>
        </p:nvCxnSpPr>
        <p:spPr>
          <a:xfrm>
            <a:off x="4147305" y="4784967"/>
            <a:ext cx="1118250" cy="0"/>
          </a:xfrm>
          <a:prstGeom prst="straightConnector1">
            <a:avLst/>
          </a:prstGeom>
          <a:ln w="158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1640316-36EB-86A6-6AAE-A7505C67B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6487" y="4520226"/>
            <a:ext cx="2605594" cy="5448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2BE4D52-1C81-717B-3A5B-AB22548084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3290" y="3832239"/>
            <a:ext cx="685800" cy="2413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68A936-1312-9AD9-2C9B-74C5E07E61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1095" y="3854189"/>
            <a:ext cx="1270000" cy="215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D920AF-DBAB-D715-70A0-596318B30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9558" y="4809501"/>
            <a:ext cx="2019300" cy="279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83CA62-6DDD-082F-54EB-6BEE8057DD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0850" y="5730372"/>
            <a:ext cx="2540000" cy="3810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D71B209-0FF3-1B35-70E5-5BD80AB8DDB7}"/>
              </a:ext>
            </a:extLst>
          </p:cNvPr>
          <p:cNvSpPr/>
          <p:nvPr/>
        </p:nvSpPr>
        <p:spPr>
          <a:xfrm>
            <a:off x="8672144" y="5589430"/>
            <a:ext cx="3287485" cy="7425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3359B-5CC8-1313-4F34-974F4C80FD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1050" y="1952396"/>
            <a:ext cx="1380642" cy="24299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1C417D9-F3B7-48BC-F7E1-64CC25F540D3}"/>
              </a:ext>
            </a:extLst>
          </p:cNvPr>
          <p:cNvSpPr/>
          <p:nvPr/>
        </p:nvSpPr>
        <p:spPr>
          <a:xfrm>
            <a:off x="5659120" y="1785014"/>
            <a:ext cx="1826449" cy="6394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CEE78-01A0-B9C2-4CE9-CF31A96D6E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8063" y="255037"/>
            <a:ext cx="292100" cy="27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7491A6-4A1A-0483-1227-AC40010F7C9B}"/>
              </a:ext>
            </a:extLst>
          </p:cNvPr>
          <p:cNvSpPr txBox="1"/>
          <p:nvPr/>
        </p:nvSpPr>
        <p:spPr>
          <a:xfrm>
            <a:off x="8582961" y="4375344"/>
            <a:ext cx="580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87877-1E59-9315-CEF4-98539EB68540}"/>
              </a:ext>
            </a:extLst>
          </p:cNvPr>
          <p:cNvSpPr txBox="1"/>
          <p:nvPr/>
        </p:nvSpPr>
        <p:spPr>
          <a:xfrm>
            <a:off x="9738485" y="5093692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1916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/>
      <p:bldP spid="15" grpId="0"/>
      <p:bldP spid="22" grpId="0"/>
      <p:bldP spid="23" grpId="0"/>
      <p:bldP spid="25" grpId="0"/>
      <p:bldP spid="36" grpId="0" animBg="1"/>
      <p:bldP spid="8" grpId="0" animBg="1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BE598-098C-C4FC-C212-D0CDEF45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320D1-7195-0D3D-F3A0-5D196F2C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36311-87F9-9853-9522-4B08E75D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79DFA0-080D-DF02-7040-6BF9903A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14" y="1741714"/>
            <a:ext cx="5486400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7CA075-0B07-F51E-C401-7C8F3A89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07" y="1751818"/>
            <a:ext cx="5486400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B8E634-9943-3637-EE58-9CC51E9A5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514" y="4360908"/>
            <a:ext cx="2540000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24E98-D68A-2AFC-EF87-31CCC4442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57" y="4401548"/>
            <a:ext cx="1104900" cy="381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8D721A-2EF2-7A71-1264-FC74FEC97093}"/>
              </a:ext>
            </a:extLst>
          </p:cNvPr>
          <p:cNvSpPr txBox="1"/>
          <p:nvPr/>
        </p:nvSpPr>
        <p:spPr>
          <a:xfrm>
            <a:off x="761376" y="514510"/>
            <a:ext cx="1003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An inward injection angle reduces the </a:t>
            </a:r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oscillations of the stored beam</a:t>
            </a:r>
            <a:r>
              <a:rPr lang="en-US" dirty="0"/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E54935-37E1-FB47-484F-06D047417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190" y="1253218"/>
            <a:ext cx="1270000" cy="215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BA7A8B-5E3A-A451-39C3-CBF0259DD0BA}"/>
              </a:ext>
            </a:extLst>
          </p:cNvPr>
          <p:cNvSpPr txBox="1"/>
          <p:nvPr/>
        </p:nvSpPr>
        <p:spPr>
          <a:xfrm>
            <a:off x="4293294" y="5834743"/>
            <a:ext cx="25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Optimum injection angle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614277-A728-4EC1-ED91-75FB3F81DA58}"/>
              </a:ext>
            </a:extLst>
          </p:cNvPr>
          <p:cNvSpPr txBox="1"/>
          <p:nvPr/>
        </p:nvSpPr>
        <p:spPr>
          <a:xfrm>
            <a:off x="426720" y="162560"/>
            <a:ext cx="896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n&gt;0</a:t>
            </a:r>
          </a:p>
        </p:txBody>
      </p:sp>
    </p:spTree>
    <p:extLst>
      <p:ext uri="{BB962C8B-B14F-4D97-AF65-F5344CB8AC3E}">
        <p14:creationId xmlns:p14="http://schemas.microsoft.com/office/powerpoint/2010/main" val="89803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282F4B4-0183-6C14-4F48-988BF63D9412}"/>
              </a:ext>
            </a:extLst>
          </p:cNvPr>
          <p:cNvSpPr txBox="1"/>
          <p:nvPr/>
        </p:nvSpPr>
        <p:spPr>
          <a:xfrm>
            <a:off x="633685" y="175638"/>
            <a:ext cx="78545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Dependence of </a:t>
            </a:r>
            <a:r>
              <a:rPr lang="en-US" sz="2400" dirty="0" err="1">
                <a:solidFill>
                  <a:schemeClr val="accent1"/>
                </a:solidFill>
              </a:rPr>
              <a:t>betatron</a:t>
            </a:r>
            <a:r>
              <a:rPr lang="en-US" sz="2400" dirty="0">
                <a:solidFill>
                  <a:schemeClr val="accent1"/>
                </a:solidFill>
              </a:rPr>
              <a:t> amplitude on injection angle for n&gt;0</a:t>
            </a:r>
          </a:p>
          <a:p>
            <a:r>
              <a:rPr lang="en-US" dirty="0"/>
              <a:t>Assumptions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Phase at kicker,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Momentum offset 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Injection offset 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EF276F-FA69-21E6-FF1B-82309242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D93BD-4C55-8B79-8CD2-1C98BF608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F740F-50A0-81FF-2ACF-59346B28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937F4-581B-5628-A4EB-71A7F0518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98" y="2003605"/>
            <a:ext cx="7571260" cy="811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AB8343-E758-9BEF-D37A-41C718CAC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98" y="2297652"/>
            <a:ext cx="279400" cy="190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322356-1E83-11C6-3D6A-20D5EB467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071" y="4720891"/>
            <a:ext cx="635000" cy="381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971B85-BE10-B859-D352-3B74D89FDC4E}"/>
              </a:ext>
            </a:extLst>
          </p:cNvPr>
          <p:cNvCxnSpPr/>
          <p:nvPr/>
        </p:nvCxnSpPr>
        <p:spPr>
          <a:xfrm flipV="1">
            <a:off x="1713358" y="1874167"/>
            <a:ext cx="1034143" cy="7734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D1DA4-4BCC-E477-12C0-1C3F7C49F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775" y="5911353"/>
            <a:ext cx="2344969" cy="2848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F9398-B20F-C8CE-6874-79134B0C8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358" y="2955401"/>
            <a:ext cx="41148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B1CD16-FBCC-81E5-4EC4-BA3DC9860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593" y="843136"/>
            <a:ext cx="1236518" cy="355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BD33A1-6708-4609-35F5-4B40CCE38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720" y="3863495"/>
            <a:ext cx="1021080" cy="1735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2B256D-EC79-5D82-AF1F-86021EDE6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4030" y="882779"/>
            <a:ext cx="2208530" cy="197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A4A530-8CB2-C2A5-A64D-5050A195B8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8885" y="2410505"/>
            <a:ext cx="2605594" cy="5448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A22AD8-4F72-B2FC-F32D-070DE92B19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2520" y="3029641"/>
            <a:ext cx="3819628" cy="25464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ED1CE8-306B-C664-5E6A-4B3392EA74A2}"/>
              </a:ext>
            </a:extLst>
          </p:cNvPr>
          <p:cNvSpPr txBox="1"/>
          <p:nvPr/>
        </p:nvSpPr>
        <p:spPr>
          <a:xfrm>
            <a:off x="7667029" y="5772189"/>
            <a:ext cx="364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injection angle vs field index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17B7A02-9C2F-9219-E8D5-AF1E409BE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9593" y="1476449"/>
            <a:ext cx="1222736" cy="1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6592-3823-A0CB-BA22-0E3FBF2A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352CF-A792-2453-F0B1-12A858BA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E3D22-20D9-5A13-FCB5-93E6BA8C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F1CE9-A5EA-E5B6-198A-10C6AAE9566B}"/>
              </a:ext>
            </a:extLst>
          </p:cNvPr>
          <p:cNvSpPr txBox="1"/>
          <p:nvPr/>
        </p:nvSpPr>
        <p:spPr>
          <a:xfrm>
            <a:off x="570206" y="63819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Momentum acceptance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5A917-58C9-3E09-7A82-030570DA3E43}"/>
              </a:ext>
            </a:extLst>
          </p:cNvPr>
          <p:cNvSpPr txBox="1"/>
          <p:nvPr/>
        </p:nvSpPr>
        <p:spPr>
          <a:xfrm>
            <a:off x="534972" y="785352"/>
            <a:ext cx="380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so that                     , and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4E03D7-C616-408F-330B-1E801C89E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15" y="808177"/>
            <a:ext cx="1104900" cy="317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C67711-73FF-AEFF-26F6-FFCED1871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983" y="838020"/>
            <a:ext cx="968783" cy="2639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020F1-3285-F092-57DC-FBFB295B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86" y="825564"/>
            <a:ext cx="736600" cy="21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1D925-70AF-7529-0DDA-DDBCBFD06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020" y="4103014"/>
            <a:ext cx="2391160" cy="9142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310A22-B093-509A-63A6-0B56831DA6CB}"/>
              </a:ext>
            </a:extLst>
          </p:cNvPr>
          <p:cNvSpPr txBox="1"/>
          <p:nvPr/>
        </p:nvSpPr>
        <p:spPr>
          <a:xfrm>
            <a:off x="5135198" y="7192618"/>
            <a:ext cx="67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momentum acceptance for amplitude                                             is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6365A-CC34-4A21-C666-AF7791E8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366" y="7206974"/>
            <a:ext cx="2279132" cy="406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632BC1-49B7-A2BD-EAED-032D5B996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991" y="7754919"/>
            <a:ext cx="4639615" cy="6436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17C842-1095-1F6F-1E59-E69D8C2637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78" y="1850862"/>
            <a:ext cx="5073803" cy="4715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DDBACE0-17B6-7834-50B2-BC5D8BDE9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5387" y="3164831"/>
            <a:ext cx="1201073" cy="5769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81C8FA9-F1CA-6696-4006-1F6A4F8FB734}"/>
              </a:ext>
            </a:extLst>
          </p:cNvPr>
          <p:cNvSpPr txBox="1"/>
          <p:nvPr/>
        </p:nvSpPr>
        <p:spPr>
          <a:xfrm>
            <a:off x="905086" y="1272326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as long as 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3023D3B-BEB3-8669-E866-3C0191F461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885" y="2882869"/>
            <a:ext cx="2391160" cy="2887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C0114CF-6BC8-9A25-E4C8-C4954ED105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6422" y="1172214"/>
            <a:ext cx="1702976" cy="4934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C4DB96F-CA7D-86E0-DF70-BED51588D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913" y="3263237"/>
            <a:ext cx="4705017" cy="30931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DFD70A6-D5C2-821C-C486-728FE384A49A}"/>
              </a:ext>
            </a:extLst>
          </p:cNvPr>
          <p:cNvSpPr txBox="1"/>
          <p:nvPr/>
        </p:nvSpPr>
        <p:spPr>
          <a:xfrm>
            <a:off x="366156" y="2462989"/>
            <a:ext cx="16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for all kicks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24C431-1CCE-EBD2-1400-EFF1ACBBA11C}"/>
              </a:ext>
            </a:extLst>
          </p:cNvPr>
          <p:cNvSpPr txBox="1"/>
          <p:nvPr/>
        </p:nvSpPr>
        <p:spPr>
          <a:xfrm>
            <a:off x="6868160" y="3230880"/>
            <a:ext cx="183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</a:t>
            </a:r>
            <a:r>
              <a:rPr lang="en-US" i="1" dirty="0"/>
              <a:t>ideal</a:t>
            </a:r>
            <a:r>
              <a:rPr lang="en-US" dirty="0"/>
              <a:t> kick,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B2F715-CE6E-B260-E60A-64B288631BF0}"/>
              </a:ext>
            </a:extLst>
          </p:cNvPr>
          <p:cNvSpPr txBox="1"/>
          <p:nvPr/>
        </p:nvSpPr>
        <p:spPr>
          <a:xfrm>
            <a:off x="7233072" y="3830469"/>
            <a:ext cx="260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acceptance is</a:t>
            </a:r>
          </a:p>
        </p:txBody>
      </p:sp>
    </p:spTree>
    <p:extLst>
      <p:ext uri="{BB962C8B-B14F-4D97-AF65-F5344CB8AC3E}">
        <p14:creationId xmlns:p14="http://schemas.microsoft.com/office/powerpoint/2010/main" val="21820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4" grpId="0"/>
      <p:bldP spid="33" grpId="0"/>
      <p:bldP spid="34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E6592-3823-A0CB-BA22-0E3FBF2A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1352CF-A792-2453-F0B1-12A858BAC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E3D22-20D9-5A13-FCB5-93E6BA8C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24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56CA2A-AD07-9308-6F85-FE6E3EEA2135}"/>
              </a:ext>
            </a:extLst>
          </p:cNvPr>
          <p:cNvSpPr txBox="1"/>
          <p:nvPr/>
        </p:nvSpPr>
        <p:spPr>
          <a:xfrm>
            <a:off x="392181" y="6000297"/>
            <a:ext cx="349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                 is the collimator aperture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B5C2E5-AF6E-03D4-26A2-3AAAF1F2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470" y="5970412"/>
            <a:ext cx="363606" cy="3636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310A22-B093-509A-63A6-0B56831DA6CB}"/>
              </a:ext>
            </a:extLst>
          </p:cNvPr>
          <p:cNvSpPr txBox="1"/>
          <p:nvPr/>
        </p:nvSpPr>
        <p:spPr>
          <a:xfrm>
            <a:off x="5135198" y="7192618"/>
            <a:ext cx="67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momentum acceptance for amplitude                                             is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D6365A-CC34-4A21-C666-AF7791E8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7366" y="7206974"/>
            <a:ext cx="2279132" cy="4061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632BC1-49B7-A2BD-EAED-032D5B996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991" y="7754919"/>
            <a:ext cx="4639615" cy="643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747EC7-37AF-525F-9BF7-F8E91D556C1E}"/>
              </a:ext>
            </a:extLst>
          </p:cNvPr>
          <p:cNvSpPr txBox="1"/>
          <p:nvPr/>
        </p:nvSpPr>
        <p:spPr>
          <a:xfrm>
            <a:off x="569685" y="911622"/>
            <a:ext cx="296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trajectory after the kicker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672C08-B8F1-D53F-3CD3-412B1D483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85" y="1671717"/>
            <a:ext cx="4140200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44C1F0-F03B-71A8-54FA-7599544D8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670" y="1180653"/>
            <a:ext cx="2184400" cy="317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B4F483-AA99-8DB1-2B3B-A7468751EEDB}"/>
              </a:ext>
            </a:extLst>
          </p:cNvPr>
          <p:cNvSpPr txBox="1"/>
          <p:nvPr/>
        </p:nvSpPr>
        <p:spPr>
          <a:xfrm>
            <a:off x="7498189" y="418795"/>
            <a:ext cx="201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is captured if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92CE8A-0E11-1270-D349-31D2DE411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697" y="2621159"/>
            <a:ext cx="3911600" cy="381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7B5ADF-D9DA-5DD3-7E9A-93FFA0029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96" y="4680625"/>
            <a:ext cx="9487790" cy="801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57184A-C39E-7CA1-7662-648BE696C6E8}"/>
              </a:ext>
            </a:extLst>
          </p:cNvPr>
          <p:cNvSpPr txBox="1"/>
          <p:nvPr/>
        </p:nvSpPr>
        <p:spPr>
          <a:xfrm>
            <a:off x="1063470" y="3788726"/>
            <a:ext cx="998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Rearrange to give the momentum acceptance in terms of initial conditions                                  and the kick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74A708-75BD-F839-0F2B-DCC178209F84}"/>
              </a:ext>
            </a:extLst>
          </p:cNvPr>
          <p:cNvSpPr/>
          <p:nvPr/>
        </p:nvSpPr>
        <p:spPr>
          <a:xfrm>
            <a:off x="722085" y="4436858"/>
            <a:ext cx="10056234" cy="123240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F2CEAB-C009-4A51-E28D-41DB848FE76A}"/>
              </a:ext>
            </a:extLst>
          </p:cNvPr>
          <p:cNvCxnSpPr/>
          <p:nvPr/>
        </p:nvCxnSpPr>
        <p:spPr>
          <a:xfrm flipV="1">
            <a:off x="210291" y="3359613"/>
            <a:ext cx="11319039" cy="84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B9F4A4AB-ADDB-702D-12FC-77448F6B4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8230" y="1837879"/>
            <a:ext cx="4991100" cy="381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1A5D85C-0A55-C3C1-39B8-298337097569}"/>
              </a:ext>
            </a:extLst>
          </p:cNvPr>
          <p:cNvSpPr txBox="1"/>
          <p:nvPr/>
        </p:nvSpPr>
        <p:spPr>
          <a:xfrm>
            <a:off x="6625839" y="271351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329B5-8D7F-1888-1376-2861C8C4C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0577" y="3833655"/>
            <a:ext cx="236033" cy="259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0A63AA-53D5-E377-5B7E-BFB8C25461EC}"/>
              </a:ext>
            </a:extLst>
          </p:cNvPr>
          <p:cNvSpPr txBox="1"/>
          <p:nvPr/>
        </p:nvSpPr>
        <p:spPr>
          <a:xfrm>
            <a:off x="7580762" y="58852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847A52-8F9D-7218-7A08-9BA80E6476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4869" y="5574110"/>
            <a:ext cx="2503906" cy="396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64052B-B5F1-E28C-148F-F74DFD14B9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1920" y="6014762"/>
            <a:ext cx="1684406" cy="411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1029E6-6312-11BA-492D-146FEA568905}"/>
              </a:ext>
            </a:extLst>
          </p:cNvPr>
          <p:cNvSpPr txBox="1"/>
          <p:nvPr/>
        </p:nvSpPr>
        <p:spPr>
          <a:xfrm>
            <a:off x="802640" y="182880"/>
            <a:ext cx="471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Generalized Momentum acceptance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3014216-8086-1350-6DB4-35EC69D080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53400" y="3838045"/>
            <a:ext cx="1600065" cy="3200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9DFCED-199C-9239-CC4D-47C5F0B4EC23}"/>
              </a:ext>
            </a:extLst>
          </p:cNvPr>
          <p:cNvSpPr txBox="1"/>
          <p:nvPr/>
        </p:nvSpPr>
        <p:spPr>
          <a:xfrm>
            <a:off x="11633200" y="6370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6" grpId="0"/>
      <p:bldP spid="32" grpId="0"/>
      <p:bldP spid="35" grpId="0" animBg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339F2-0D33-B04E-8516-8CB56FD92BB3}"/>
              </a:ext>
            </a:extLst>
          </p:cNvPr>
          <p:cNvSpPr txBox="1"/>
          <p:nvPr/>
        </p:nvSpPr>
        <p:spPr>
          <a:xfrm>
            <a:off x="1099931" y="384313"/>
            <a:ext cx="4844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How is kick temporal width included?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350BF-4271-6D40-875A-FD368F7AA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57" y="1117157"/>
            <a:ext cx="4733619" cy="3155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C21F1-4097-A24A-BFE7-2E8B6E42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429" y="960306"/>
            <a:ext cx="4988614" cy="3469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C2DA97-AC99-2546-94A4-D09AF7E3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31" y="5238751"/>
            <a:ext cx="3508786" cy="1234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01D2F-7D6E-CB41-9FA4-FBD3ACFCC290}"/>
              </a:ext>
            </a:extLst>
          </p:cNvPr>
          <p:cNvSpPr txBox="1"/>
          <p:nvPr/>
        </p:nvSpPr>
        <p:spPr>
          <a:xfrm>
            <a:off x="507896" y="4621631"/>
            <a:ext cx="103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Inequality that defines momentum bite is generalized to include kicks on multiple turns with the replacement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509118D-FC21-1F42-A7CD-699037F5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0D8294-6602-7E48-8122-035975DD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01B067C-1F53-4E4E-98BE-DA4B3EA2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B55BEE-DE7B-CB4A-B298-C235504C436B}"/>
              </a:ext>
            </a:extLst>
          </p:cNvPr>
          <p:cNvSpPr txBox="1"/>
          <p:nvPr/>
        </p:nvSpPr>
        <p:spPr>
          <a:xfrm>
            <a:off x="1364974" y="410817"/>
            <a:ext cx="373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Thin kick  =&gt; Distributed kick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3252DA-F087-594D-951E-47701609BD73}"/>
              </a:ext>
            </a:extLst>
          </p:cNvPr>
          <p:cNvSpPr txBox="1"/>
          <p:nvPr/>
        </p:nvSpPr>
        <p:spPr>
          <a:xfrm>
            <a:off x="1351722" y="1046922"/>
            <a:ext cx="10270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kicker extends over nearly 5 meters. </a:t>
            </a:r>
          </a:p>
          <a:p>
            <a:r>
              <a:rPr lang="en-US" dirty="0"/>
              <a:t>Model the extended kick by replacing the single kick with 6 kicks each with 1/6 strength and located in the middle of the first and second half of each kicker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D48205-EA23-6B43-8649-B6BB67908541}"/>
              </a:ext>
            </a:extLst>
          </p:cNvPr>
          <p:cNvCxnSpPr/>
          <p:nvPr/>
        </p:nvCxnSpPr>
        <p:spPr>
          <a:xfrm>
            <a:off x="1351722" y="3273287"/>
            <a:ext cx="93162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C7C7A35-3037-2B4D-BA8F-651AF0712C27}"/>
              </a:ext>
            </a:extLst>
          </p:cNvPr>
          <p:cNvSpPr/>
          <p:nvPr/>
        </p:nvSpPr>
        <p:spPr>
          <a:xfrm>
            <a:off x="1683026" y="2965174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A6FC41-FAC9-B44B-BE65-D86A0D934CF6}"/>
              </a:ext>
            </a:extLst>
          </p:cNvPr>
          <p:cNvSpPr/>
          <p:nvPr/>
        </p:nvSpPr>
        <p:spPr>
          <a:xfrm>
            <a:off x="5956517" y="2875722"/>
            <a:ext cx="45719" cy="795130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99F7D-90E3-FF43-956E-6BE0194F6BD4}"/>
              </a:ext>
            </a:extLst>
          </p:cNvPr>
          <p:cNvSpPr/>
          <p:nvPr/>
        </p:nvSpPr>
        <p:spPr>
          <a:xfrm>
            <a:off x="2239619" y="2875722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95DF46-15AB-BE41-8DB6-CBDD1035389A}"/>
              </a:ext>
            </a:extLst>
          </p:cNvPr>
          <p:cNvSpPr/>
          <p:nvPr/>
        </p:nvSpPr>
        <p:spPr>
          <a:xfrm>
            <a:off x="3349151" y="2895602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A159F3-D956-5742-B851-AA1F51FBBDD9}"/>
              </a:ext>
            </a:extLst>
          </p:cNvPr>
          <p:cNvSpPr/>
          <p:nvPr/>
        </p:nvSpPr>
        <p:spPr>
          <a:xfrm>
            <a:off x="4836380" y="2975116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CCDA7-D140-8B42-B4EB-EC4156CE1C0B}"/>
              </a:ext>
            </a:extLst>
          </p:cNvPr>
          <p:cNvSpPr/>
          <p:nvPr/>
        </p:nvSpPr>
        <p:spPr>
          <a:xfrm>
            <a:off x="5392973" y="2885664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DA2D36-0C94-EC45-8310-EA2C14E62D7E}"/>
              </a:ext>
            </a:extLst>
          </p:cNvPr>
          <p:cNvSpPr/>
          <p:nvPr/>
        </p:nvSpPr>
        <p:spPr>
          <a:xfrm>
            <a:off x="6502505" y="2905544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CFDFD0-C180-DE4B-97C0-40251130EE1D}"/>
              </a:ext>
            </a:extLst>
          </p:cNvPr>
          <p:cNvSpPr/>
          <p:nvPr/>
        </p:nvSpPr>
        <p:spPr>
          <a:xfrm>
            <a:off x="7943684" y="2958551"/>
            <a:ext cx="2146852" cy="6526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B30B5C-6E2F-434A-AA39-4AE97B876A7D}"/>
              </a:ext>
            </a:extLst>
          </p:cNvPr>
          <p:cNvSpPr/>
          <p:nvPr/>
        </p:nvSpPr>
        <p:spPr>
          <a:xfrm>
            <a:off x="8500277" y="2895603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87DDB9-6C63-5942-B285-2EFAA8729C37}"/>
              </a:ext>
            </a:extLst>
          </p:cNvPr>
          <p:cNvSpPr/>
          <p:nvPr/>
        </p:nvSpPr>
        <p:spPr>
          <a:xfrm>
            <a:off x="9609809" y="2915483"/>
            <a:ext cx="45719" cy="79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162B11-BE83-664E-89C9-D51FAB038439}"/>
              </a:ext>
            </a:extLst>
          </p:cNvPr>
          <p:cNvSpPr txBox="1"/>
          <p:nvPr/>
        </p:nvSpPr>
        <p:spPr>
          <a:xfrm>
            <a:off x="5877004" y="4441207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kick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6BD1A3E-3350-894A-B7F0-495F3FA4A08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6036363" y="3727180"/>
            <a:ext cx="417883" cy="714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D699204-C5F9-FA42-9067-60BA43C396C0}"/>
              </a:ext>
            </a:extLst>
          </p:cNvPr>
          <p:cNvSpPr txBox="1"/>
          <p:nvPr/>
        </p:nvSpPr>
        <p:spPr>
          <a:xfrm>
            <a:off x="3706295" y="4256541"/>
            <a:ext cx="173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Distributed kicks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85AAC9-F816-DF45-B790-42BCF68340D0}"/>
              </a:ext>
            </a:extLst>
          </p:cNvPr>
          <p:cNvCxnSpPr/>
          <p:nvPr/>
        </p:nvCxnSpPr>
        <p:spPr>
          <a:xfrm flipH="1" flipV="1">
            <a:off x="2425148" y="3727180"/>
            <a:ext cx="1524000" cy="376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80F9D01-BB9F-4A4F-9415-5E228332013F}"/>
              </a:ext>
            </a:extLst>
          </p:cNvPr>
          <p:cNvCxnSpPr>
            <a:cxnSpLocks/>
          </p:cNvCxnSpPr>
          <p:nvPr/>
        </p:nvCxnSpPr>
        <p:spPr>
          <a:xfrm flipH="1" flipV="1">
            <a:off x="3567160" y="3695636"/>
            <a:ext cx="753049" cy="407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B511399-67CA-014D-8558-26956C1B2D82}"/>
              </a:ext>
            </a:extLst>
          </p:cNvPr>
          <p:cNvCxnSpPr>
            <a:cxnSpLocks/>
          </p:cNvCxnSpPr>
          <p:nvPr/>
        </p:nvCxnSpPr>
        <p:spPr>
          <a:xfrm flipV="1">
            <a:off x="4395746" y="3765345"/>
            <a:ext cx="881268" cy="40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118D70-31E5-DF40-B7AE-7C4454EB4A54}"/>
              </a:ext>
            </a:extLst>
          </p:cNvPr>
          <p:cNvCxnSpPr>
            <a:cxnSpLocks/>
          </p:cNvCxnSpPr>
          <p:nvPr/>
        </p:nvCxnSpPr>
        <p:spPr>
          <a:xfrm flipV="1">
            <a:off x="4766807" y="3750366"/>
            <a:ext cx="1580984" cy="414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C09E49-B37A-314D-B0AB-65959638A53F}"/>
              </a:ext>
            </a:extLst>
          </p:cNvPr>
          <p:cNvCxnSpPr>
            <a:cxnSpLocks/>
          </p:cNvCxnSpPr>
          <p:nvPr/>
        </p:nvCxnSpPr>
        <p:spPr>
          <a:xfrm flipV="1">
            <a:off x="4917880" y="3727180"/>
            <a:ext cx="3444242" cy="469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B1F3A9-FDCF-6B45-B05C-2A5D606786BB}"/>
              </a:ext>
            </a:extLst>
          </p:cNvPr>
          <p:cNvCxnSpPr>
            <a:cxnSpLocks/>
          </p:cNvCxnSpPr>
          <p:nvPr/>
        </p:nvCxnSpPr>
        <p:spPr>
          <a:xfrm flipV="1">
            <a:off x="4996731" y="3763622"/>
            <a:ext cx="4613078" cy="50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C6F2EE4-3AEF-5D41-AB70-41E22910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71" y="4973887"/>
            <a:ext cx="3569775" cy="163189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6610D8-868B-9B45-8EBF-E0F378C77A1B}"/>
              </a:ext>
            </a:extLst>
          </p:cNvPr>
          <p:cNvCxnSpPr/>
          <p:nvPr/>
        </p:nvCxnSpPr>
        <p:spPr>
          <a:xfrm>
            <a:off x="954157" y="2749826"/>
            <a:ext cx="12854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065579-33B9-8843-93A1-7E29274862F5}"/>
              </a:ext>
            </a:extLst>
          </p:cNvPr>
          <p:cNvCxnSpPr>
            <a:cxnSpLocks/>
          </p:cNvCxnSpPr>
          <p:nvPr/>
        </p:nvCxnSpPr>
        <p:spPr>
          <a:xfrm>
            <a:off x="952693" y="2529437"/>
            <a:ext cx="24421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10B2D06-E7B8-6848-9464-E127AD99A062}"/>
              </a:ext>
            </a:extLst>
          </p:cNvPr>
          <p:cNvCxnSpPr>
            <a:cxnSpLocks/>
          </p:cNvCxnSpPr>
          <p:nvPr/>
        </p:nvCxnSpPr>
        <p:spPr>
          <a:xfrm>
            <a:off x="952693" y="2310776"/>
            <a:ext cx="86571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EBD0DE0-9A61-E04D-B25E-68DD164E883F}"/>
              </a:ext>
            </a:extLst>
          </p:cNvPr>
          <p:cNvSpPr txBox="1"/>
          <p:nvPr/>
        </p:nvSpPr>
        <p:spPr>
          <a:xfrm>
            <a:off x="984089" y="2687744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0E38E6-FC78-C24F-956D-ECC6C528758C}"/>
              </a:ext>
            </a:extLst>
          </p:cNvPr>
          <p:cNvSpPr txBox="1"/>
          <p:nvPr/>
        </p:nvSpPr>
        <p:spPr>
          <a:xfrm>
            <a:off x="2337911" y="242342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9AED30-EFBD-854B-A0DA-407A83A08BCD}"/>
              </a:ext>
            </a:extLst>
          </p:cNvPr>
          <p:cNvSpPr txBox="1"/>
          <p:nvPr/>
        </p:nvSpPr>
        <p:spPr>
          <a:xfrm>
            <a:off x="8797132" y="224033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BC51ED-DBC9-B946-8386-E0385E5A13BB}"/>
              </a:ext>
            </a:extLst>
          </p:cNvPr>
          <p:cNvSpPr txBox="1"/>
          <p:nvPr/>
        </p:nvSpPr>
        <p:spPr>
          <a:xfrm>
            <a:off x="95927" y="2113938"/>
            <a:ext cx="98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inflector exit</a:t>
            </a:r>
          </a:p>
        </p:txBody>
      </p:sp>
      <p:sp>
        <p:nvSpPr>
          <p:cNvPr id="52" name="Date Placeholder 51">
            <a:extLst>
              <a:ext uri="{FF2B5EF4-FFF2-40B4-BE49-F238E27FC236}">
                <a16:creationId xmlns:a16="http://schemas.microsoft.com/office/drawing/2014/main" id="{F8FE6CDE-05CB-C446-8DA9-F232ED11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53" name="Footer Placeholder 52">
            <a:extLst>
              <a:ext uri="{FF2B5EF4-FFF2-40B4-BE49-F238E27FC236}">
                <a16:creationId xmlns:a16="http://schemas.microsoft.com/office/drawing/2014/main" id="{EA5F71F5-1AD9-BA44-B3ED-8611B0C2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C7D4D1B-C9F6-CE4F-BDA1-C4425916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F4E34B-8526-C44D-559D-C7641813C271}"/>
              </a:ext>
            </a:extLst>
          </p:cNvPr>
          <p:cNvSpPr txBox="1"/>
          <p:nvPr/>
        </p:nvSpPr>
        <p:spPr>
          <a:xfrm>
            <a:off x="5638800" y="5455920"/>
            <a:ext cx="582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There is an equivalent kick and an equivalent injection angle</a:t>
            </a:r>
          </a:p>
        </p:txBody>
      </p:sp>
    </p:spTree>
    <p:extLst>
      <p:ext uri="{BB962C8B-B14F-4D97-AF65-F5344CB8AC3E}">
        <p14:creationId xmlns:p14="http://schemas.microsoft.com/office/powerpoint/2010/main" val="4022498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E9D41-F7C9-2860-B875-5E3E5B8D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8D67-A596-FA0B-FEA6-394CCEBA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51B5-E4AD-2B3E-16E1-A45661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8D828-1ABA-19B9-36B8-5A1A4CFE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" y="3507765"/>
            <a:ext cx="9487790" cy="801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C6EDA5-DF72-12CA-6490-3C1AB567BAE3}"/>
              </a:ext>
            </a:extLst>
          </p:cNvPr>
          <p:cNvSpPr txBox="1"/>
          <p:nvPr/>
        </p:nvSpPr>
        <p:spPr>
          <a:xfrm>
            <a:off x="1442720" y="1006563"/>
            <a:ext cx="665156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Now our momentum acceptance inequality includes effects of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Physically distributed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Kicker pulse 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angle and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Kick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index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76435-B51C-08B9-D6A1-40603E62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251" y="4724453"/>
            <a:ext cx="3569775" cy="16318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34FE3A-202C-5C59-07C5-9A9F1E429FA8}"/>
              </a:ext>
            </a:extLst>
          </p:cNvPr>
          <p:cNvSpPr txBox="1"/>
          <p:nvPr/>
        </p:nvSpPr>
        <p:spPr>
          <a:xfrm>
            <a:off x="1148080" y="4907280"/>
            <a:ext cx="5415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accepted momentum slice shrinks with increasing injection angle (beyond the ideal)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magic momentum is always included. </a:t>
            </a:r>
          </a:p>
        </p:txBody>
      </p:sp>
    </p:spTree>
    <p:extLst>
      <p:ext uri="{BB962C8B-B14F-4D97-AF65-F5344CB8AC3E}">
        <p14:creationId xmlns:p14="http://schemas.microsoft.com/office/powerpoint/2010/main" val="3397279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B98B6A-8173-B877-AA0A-F18D2250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32AE1-8400-EB89-8B28-EA4DAF29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BF68C-F3C5-BC12-A813-E589F37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33FF43-F369-06B3-6A28-75402F41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1960"/>
            <a:ext cx="54864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B6B7A-8AC6-F565-16B1-B87D783C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711960"/>
            <a:ext cx="54864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DE6A1-B0C4-47E2-CCE5-0519C1915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412" y="1108747"/>
            <a:ext cx="1905000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70D659-48F3-304F-B820-D0D8E5215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18565"/>
            <a:ext cx="2540000" cy="381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DE632E-412B-AEFD-7C87-D9BD58218F95}"/>
              </a:ext>
            </a:extLst>
          </p:cNvPr>
          <p:cNvSpPr txBox="1"/>
          <p:nvPr/>
        </p:nvSpPr>
        <p:spPr>
          <a:xfrm>
            <a:off x="2209800" y="5545344"/>
            <a:ext cx="825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Accepted momentum slice shrinks with increasing injection angle (away from optimal)</a:t>
            </a:r>
          </a:p>
          <a:p>
            <a:r>
              <a:rPr lang="en-US"/>
              <a:t>Every slice includes </a:t>
            </a:r>
            <a:r>
              <a:rPr lang="en-US" dirty="0"/>
              <a:t>the magic momentum</a:t>
            </a:r>
          </a:p>
        </p:txBody>
      </p:sp>
    </p:spTree>
    <p:extLst>
      <p:ext uri="{BB962C8B-B14F-4D97-AF65-F5344CB8AC3E}">
        <p14:creationId xmlns:p14="http://schemas.microsoft.com/office/powerpoint/2010/main" val="2963166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E9D41-F7C9-2860-B875-5E3E5B8D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028D67-A596-FA0B-FEA6-394CCEBA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51B5-E4AD-2B3E-16E1-A45661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8D828-1ABA-19B9-36B8-5A1A4CFE6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95" y="1339621"/>
            <a:ext cx="9487790" cy="801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06D6CF-BA9D-2A01-E2C6-35F3638B0451}"/>
              </a:ext>
            </a:extLst>
          </p:cNvPr>
          <p:cNvSpPr txBox="1"/>
          <p:nvPr/>
        </p:nvSpPr>
        <p:spPr>
          <a:xfrm>
            <a:off x="1066800" y="619760"/>
            <a:ext cx="394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Averaging over injection 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69E3E9-E42B-E613-F59D-C5BC69041E60}"/>
              </a:ext>
            </a:extLst>
          </p:cNvPr>
          <p:cNvSpPr txBox="1"/>
          <p:nvPr/>
        </p:nvSpPr>
        <p:spPr>
          <a:xfrm>
            <a:off x="1310640" y="2305840"/>
            <a:ext cx="8189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suppose that the distribution of injection angles is gaussian with a central value,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7E57CD-D825-3923-0BEA-3AB778DE9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985" y="2816575"/>
            <a:ext cx="2689201" cy="6189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26C48-C6BF-7EB1-3A13-C0AC188D1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374" y="3631402"/>
            <a:ext cx="4799534" cy="9812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7CE403-0CAD-80C2-114E-9C148DC06548}"/>
              </a:ext>
            </a:extLst>
          </p:cNvPr>
          <p:cNvSpPr txBox="1"/>
          <p:nvPr/>
        </p:nvSpPr>
        <p:spPr>
          <a:xfrm>
            <a:off x="1930400" y="3556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366399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CEE08-ABAF-C31B-38B7-A58A71FE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569C9-FC72-F97F-6198-D395C0A51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9FE5F-9E8D-C595-8B67-DA49B8D7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195BB-B6C4-9CA5-557E-D823FB68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1403773"/>
            <a:ext cx="6075680" cy="4050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31E37-E45E-3CAB-7294-66B53145A938}"/>
              </a:ext>
            </a:extLst>
          </p:cNvPr>
          <p:cNvSpPr txBox="1"/>
          <p:nvPr/>
        </p:nvSpPr>
        <p:spPr>
          <a:xfrm>
            <a:off x="1155700" y="723900"/>
            <a:ext cx="1619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Orientation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004F26-9B7D-A0DE-107E-061A27F2DA12}"/>
              </a:ext>
            </a:extLst>
          </p:cNvPr>
          <p:cNvSpPr txBox="1"/>
          <p:nvPr/>
        </p:nvSpPr>
        <p:spPr>
          <a:xfrm>
            <a:off x="9575800" y="3059667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magic radius</a:t>
            </a:r>
          </a:p>
        </p:txBody>
      </p:sp>
    </p:spTree>
    <p:extLst>
      <p:ext uri="{BB962C8B-B14F-4D97-AF65-F5344CB8AC3E}">
        <p14:creationId xmlns:p14="http://schemas.microsoft.com/office/powerpoint/2010/main" val="496663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C156B-C409-D239-4825-900276E8D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FD27A-46F6-528D-ABF1-9885BFD7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68D3F-A27C-FE14-F4FA-068523BD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36D4B-09B7-44AF-71CB-EF44B47A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216" y="685800"/>
            <a:ext cx="41148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EB65A-EFCB-AF7D-A243-1AC65750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216" y="3521075"/>
            <a:ext cx="411480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6DB229-F9CF-36C1-C5EA-7C6DA8F3C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48" y="1701185"/>
            <a:ext cx="41148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402573-4D14-99BA-DE6B-6B480F30ED71}"/>
              </a:ext>
            </a:extLst>
          </p:cNvPr>
          <p:cNvSpPr txBox="1"/>
          <p:nvPr/>
        </p:nvSpPr>
        <p:spPr>
          <a:xfrm>
            <a:off x="640080" y="224135"/>
            <a:ext cx="1362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97745-06F4-5AE9-461A-F029047F151C}"/>
              </a:ext>
            </a:extLst>
          </p:cNvPr>
          <p:cNvSpPr txBox="1"/>
          <p:nvPr/>
        </p:nvSpPr>
        <p:spPr>
          <a:xfrm>
            <a:off x="1107440" y="833120"/>
            <a:ext cx="312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kicks on multiple turns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DE4FB-72B1-5833-D229-A672423FB9FB}"/>
              </a:ext>
            </a:extLst>
          </p:cNvPr>
          <p:cNvSpPr txBox="1"/>
          <p:nvPr/>
        </p:nvSpPr>
        <p:spPr>
          <a:xfrm>
            <a:off x="9347200" y="1239520"/>
            <a:ext cx="2332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kick on first pass</a:t>
            </a:r>
          </a:p>
          <a:p>
            <a:endParaRPr lang="en-US" dirty="0"/>
          </a:p>
          <a:p>
            <a:r>
              <a:rPr lang="en-US" i="1" dirty="0"/>
              <a:t>(as good as it gets)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42B2A-2AD1-FD21-0818-C637EB5C97AC}"/>
              </a:ext>
            </a:extLst>
          </p:cNvPr>
          <p:cNvSpPr txBox="1"/>
          <p:nvPr/>
        </p:nvSpPr>
        <p:spPr>
          <a:xfrm>
            <a:off x="9265920" y="4086582"/>
            <a:ext cx="260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Kicks on 8 passes</a:t>
            </a:r>
          </a:p>
          <a:p>
            <a:endParaRPr lang="en-US" dirty="0"/>
          </a:p>
          <a:p>
            <a:r>
              <a:rPr lang="en-US" dirty="0"/>
              <a:t>Acceptance is reduced on each pass</a:t>
            </a:r>
          </a:p>
        </p:txBody>
      </p:sp>
    </p:spTree>
    <p:extLst>
      <p:ext uri="{BB962C8B-B14F-4D97-AF65-F5344CB8AC3E}">
        <p14:creationId xmlns:p14="http://schemas.microsoft.com/office/powerpoint/2010/main" val="1264430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64D39-CE60-306C-50B8-FF0FF13A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34FF9-6B16-F136-0748-60162BEF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9D978-F1F8-9B2D-8692-ECA004B2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5983A-97A8-E371-A5CD-1C06717D0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80"/>
            <a:ext cx="54864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DEB98-13E5-9CB9-99AF-4B56022F34D4}"/>
              </a:ext>
            </a:extLst>
          </p:cNvPr>
          <p:cNvSpPr txBox="1"/>
          <p:nvPr/>
        </p:nvSpPr>
        <p:spPr>
          <a:xfrm>
            <a:off x="838200" y="136525"/>
            <a:ext cx="218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More examples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7A414-06EF-54D4-FFFE-BB9CAA0DCCA0}"/>
              </a:ext>
            </a:extLst>
          </p:cNvPr>
          <p:cNvSpPr txBox="1"/>
          <p:nvPr/>
        </p:nvSpPr>
        <p:spPr>
          <a:xfrm>
            <a:off x="1273996" y="924674"/>
            <a:ext cx="18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pulse shape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F98045-A830-BA7C-E95E-D42ADF869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19" y="529689"/>
            <a:ext cx="4150761" cy="2767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DD114-03EE-7059-8766-E2B58A272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7679"/>
            <a:ext cx="4155949" cy="2770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17B179-6DCA-FB4F-EF34-16AC779ABAD0}"/>
              </a:ext>
            </a:extLst>
          </p:cNvPr>
          <p:cNvSpPr txBox="1"/>
          <p:nvPr/>
        </p:nvSpPr>
        <p:spPr>
          <a:xfrm>
            <a:off x="10154397" y="2013735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204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A6F4CA-AD63-FB05-855C-6DB4BADABC8F}"/>
              </a:ext>
            </a:extLst>
          </p:cNvPr>
          <p:cNvSpPr txBox="1"/>
          <p:nvPr/>
        </p:nvSpPr>
        <p:spPr>
          <a:xfrm>
            <a:off x="10170494" y="5055412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294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7C0A22-2503-0893-F582-1B1184BFF7F0}"/>
              </a:ext>
            </a:extLst>
          </p:cNvPr>
          <p:cNvSpPr txBox="1"/>
          <p:nvPr/>
        </p:nvSpPr>
        <p:spPr>
          <a:xfrm>
            <a:off x="1736333" y="5208998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3b_4 pulse</a:t>
            </a:r>
          </a:p>
        </p:txBody>
      </p:sp>
    </p:spTree>
    <p:extLst>
      <p:ext uri="{BB962C8B-B14F-4D97-AF65-F5344CB8AC3E}">
        <p14:creationId xmlns:p14="http://schemas.microsoft.com/office/powerpoint/2010/main" val="3141488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BF1645-78A8-0C4D-988D-BDCDC28BC290}"/>
              </a:ext>
            </a:extLst>
          </p:cNvPr>
          <p:cNvSpPr txBox="1"/>
          <p:nvPr/>
        </p:nvSpPr>
        <p:spPr>
          <a:xfrm>
            <a:off x="1138049" y="1674674"/>
            <a:ext cx="10533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assumed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quads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Linearity of the optics with continuous quads allows us to add kicks at the appropriate phase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Linearity implies simple dependence on initial coordinates and subsequent kicks   (                             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kicker field and </a:t>
            </a:r>
            <a:r>
              <a:rPr lang="en-US" i="1" dirty="0"/>
              <a:t>infinite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collimation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vertical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Neglected to average over injection offset and rely on the average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Neglect scraping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59AFE-96EE-9446-94C3-E6F2545E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FEC89D-7218-974E-B4CC-94E40DFA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E3673A-A328-3E40-B798-DE8FB87A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B8BA5-6115-004A-853A-A34C293FB299}"/>
              </a:ext>
            </a:extLst>
          </p:cNvPr>
          <p:cNvSpPr txBox="1"/>
          <p:nvPr/>
        </p:nvSpPr>
        <p:spPr>
          <a:xfrm>
            <a:off x="821635" y="781878"/>
            <a:ext cx="4737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Approximations and limitations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81494-C7F2-E5E8-4B4B-1EDC99A8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082" y="5042596"/>
            <a:ext cx="1546118" cy="254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390994-B30F-A1DE-3ED1-1A4C282C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261" y="2528047"/>
            <a:ext cx="1588772" cy="3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968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24BD2-2A59-4F00-04DC-76C2D6D70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CA8A9-284A-D50B-1235-DFDF4064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8BD0C-A81B-CB20-1A22-CC3C0B5A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0A95B2-1088-4876-E029-AA6DE7B47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375BF9-E254-9A6A-3080-70A3B837EFE1}"/>
              </a:ext>
            </a:extLst>
          </p:cNvPr>
          <p:cNvSpPr txBox="1"/>
          <p:nvPr/>
        </p:nvSpPr>
        <p:spPr>
          <a:xfrm>
            <a:off x="6736080" y="2885440"/>
            <a:ext cx="1200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defocusing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38D29-9430-7871-EE82-0715BA617D89}"/>
              </a:ext>
            </a:extLst>
          </p:cNvPr>
          <p:cNvSpPr txBox="1"/>
          <p:nvPr/>
        </p:nvSpPr>
        <p:spPr>
          <a:xfrm>
            <a:off x="6736080" y="2058154"/>
            <a:ext cx="107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150B-907D-0220-C695-DD89474B93DC}"/>
              </a:ext>
            </a:extLst>
          </p:cNvPr>
          <p:cNvSpPr txBox="1"/>
          <p:nvPr/>
        </p:nvSpPr>
        <p:spPr>
          <a:xfrm>
            <a:off x="2021840" y="660400"/>
            <a:ext cx="91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Wrinkle</a:t>
            </a:r>
          </a:p>
        </p:txBody>
      </p:sp>
    </p:spTree>
    <p:extLst>
      <p:ext uri="{BB962C8B-B14F-4D97-AF65-F5344CB8AC3E}">
        <p14:creationId xmlns:p14="http://schemas.microsoft.com/office/powerpoint/2010/main" val="4142222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9E804-6421-D94D-9203-A726B3A7C1CF}"/>
              </a:ext>
            </a:extLst>
          </p:cNvPr>
          <p:cNvSpPr txBox="1"/>
          <p:nvPr/>
        </p:nvSpPr>
        <p:spPr>
          <a:xfrm>
            <a:off x="762000" y="967409"/>
            <a:ext cx="1122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Conclusions: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Width of accepted momentum bite is nearly independent of kick (as long as the kick is above threshold)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Centroid of the accepted momentum bite decreases with increasing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Accepted momentum bite narrows with increasing injection angle (away from ideal value)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Optimal injection angle is increasingly negative with increasing field index? (Maybe not?)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Due to finite rise and fall of the kicker the slice with maximal momentum offset is always captured, regardless of peak kicker strength =&gt; correlation increases with peak kicker strength.</a:t>
            </a:r>
          </a:p>
          <a:p>
            <a:endParaRPr lang="en-US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7F2B2-67FE-DF41-97E9-D29C5DF0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AD005C-5CA8-DE4B-810C-D5F35B70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066BC-EE8D-4A41-A902-1DCC3B1B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63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65ACB-8B8B-0F83-8A83-8CFD8AE7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012D08-37B2-44DD-FE86-8F508689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E8052-BBC4-FA32-28AC-DA39EC5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A834E-D2FF-6548-CBC4-E860336DF125}"/>
              </a:ext>
            </a:extLst>
          </p:cNvPr>
          <p:cNvSpPr txBox="1"/>
          <p:nvPr/>
        </p:nvSpPr>
        <p:spPr>
          <a:xfrm>
            <a:off x="3667874" y="213702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4F930D-6B94-6A75-F176-273B1276E824}"/>
              </a:ext>
            </a:extLst>
          </p:cNvPr>
          <p:cNvSpPr txBox="1"/>
          <p:nvPr/>
        </p:nvSpPr>
        <p:spPr>
          <a:xfrm>
            <a:off x="1270000" y="1104900"/>
            <a:ext cx="522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Tyler and Tucker for very useful discussions</a:t>
            </a:r>
          </a:p>
        </p:txBody>
      </p:sp>
    </p:spTree>
    <p:extLst>
      <p:ext uri="{BB962C8B-B14F-4D97-AF65-F5344CB8AC3E}">
        <p14:creationId xmlns:p14="http://schemas.microsoft.com/office/powerpoint/2010/main" val="1652042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6E7C3-F5B0-6C9E-A9BF-1263B0C9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3D15A-D67B-DAFD-015E-0833F44F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CF204-4598-A47D-3DFF-BF232A86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E209BE-AE7A-5866-ADF7-BB5D9CCF7C87}"/>
              </a:ext>
            </a:extLst>
          </p:cNvPr>
          <p:cNvSpPr txBox="1"/>
          <p:nvPr/>
        </p:nvSpPr>
        <p:spPr>
          <a:xfrm>
            <a:off x="3784600" y="2565400"/>
            <a:ext cx="862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139709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8027A6-6909-B489-7D62-3D2FEFA4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9" y="1524370"/>
            <a:ext cx="7012073" cy="46747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F908D-198B-73CF-110F-0A82A2DD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E97FB-BB7D-98D2-51EA-49FF57AC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32263-F8BE-5F1E-9D50-F23FCDBB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37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BCFBC9-0AF2-178D-55A6-F8EB5E10DA03}"/>
              </a:ext>
            </a:extLst>
          </p:cNvPr>
          <p:cNvCxnSpPr>
            <a:cxnSpLocks/>
          </p:cNvCxnSpPr>
          <p:nvPr/>
        </p:nvCxnSpPr>
        <p:spPr>
          <a:xfrm>
            <a:off x="3173506" y="3334868"/>
            <a:ext cx="69386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83A8A1-D0F7-D498-B9B4-671F6642D1C7}"/>
              </a:ext>
            </a:extLst>
          </p:cNvPr>
          <p:cNvCxnSpPr>
            <a:cxnSpLocks/>
          </p:cNvCxnSpPr>
          <p:nvPr/>
        </p:nvCxnSpPr>
        <p:spPr>
          <a:xfrm>
            <a:off x="3173506" y="3877236"/>
            <a:ext cx="57643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354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49429-B866-67AC-ABED-505BB4253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DC10F-8247-628B-95B7-82AA3555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57FDD-3842-EFE4-98DC-1195D8E43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DF3BCF-10B1-F09D-CC19-2E8774E205E6}"/>
              </a:ext>
            </a:extLst>
          </p:cNvPr>
          <p:cNvSpPr txBox="1"/>
          <p:nvPr/>
        </p:nvSpPr>
        <p:spPr>
          <a:xfrm>
            <a:off x="1109609" y="493160"/>
            <a:ext cx="2111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More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157BD-924A-556B-9BE7-F83B79139941}"/>
              </a:ext>
            </a:extLst>
          </p:cNvPr>
          <p:cNvSpPr txBox="1"/>
          <p:nvPr/>
        </p:nvSpPr>
        <p:spPr>
          <a:xfrm>
            <a:off x="838200" y="956518"/>
            <a:ext cx="175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amplitude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35411-706B-093D-D8E0-AA983821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161" y="1805683"/>
            <a:ext cx="5486400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88CB3-00F0-7139-4C9B-3FF37CA8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3" y="1696875"/>
            <a:ext cx="5486400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452473-A9F5-75AA-1A63-61D34A7ED010}"/>
              </a:ext>
            </a:extLst>
          </p:cNvPr>
          <p:cNvSpPr txBox="1"/>
          <p:nvPr/>
        </p:nvSpPr>
        <p:spPr>
          <a:xfrm>
            <a:off x="2547991" y="565078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204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D8C7F-DDBC-969B-1DF8-20A2E2D2F796}"/>
              </a:ext>
            </a:extLst>
          </p:cNvPr>
          <p:cNvSpPr txBox="1"/>
          <p:nvPr/>
        </p:nvSpPr>
        <p:spPr>
          <a:xfrm>
            <a:off x="7919545" y="5640244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</a:t>
            </a:r>
            <a:r>
              <a:rPr lang="en-US" baseline="-25000" dirty="0" err="1"/>
              <a:t>peak</a:t>
            </a:r>
            <a:r>
              <a:rPr lang="en-US" dirty="0"/>
              <a:t> = 264 G</a:t>
            </a:r>
          </a:p>
        </p:txBody>
      </p:sp>
    </p:spTree>
    <p:extLst>
      <p:ext uri="{BB962C8B-B14F-4D97-AF65-F5344CB8AC3E}">
        <p14:creationId xmlns:p14="http://schemas.microsoft.com/office/powerpoint/2010/main" val="4097954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B4A762C-FDC8-77FC-9EB6-034177B0A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25"/>
          <a:stretch/>
        </p:blipFill>
        <p:spPr>
          <a:xfrm>
            <a:off x="6599716" y="1199388"/>
            <a:ext cx="3080938" cy="3077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E05E8-D123-D245-A15F-8B752B9B92FD}"/>
              </a:ext>
            </a:extLst>
          </p:cNvPr>
          <p:cNvSpPr txBox="1"/>
          <p:nvPr/>
        </p:nvSpPr>
        <p:spPr>
          <a:xfrm>
            <a:off x="681636" y="259591"/>
            <a:ext cx="1059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Kicker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1DC35-52FE-2643-B672-ABB48179BC48}"/>
              </a:ext>
            </a:extLst>
          </p:cNvPr>
          <p:cNvSpPr txBox="1"/>
          <p:nvPr/>
        </p:nvSpPr>
        <p:spPr>
          <a:xfrm>
            <a:off x="463826" y="927650"/>
            <a:ext cx="140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kicker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2BFE4-2A9F-5A42-81B0-EFFA3047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48" y="927650"/>
            <a:ext cx="1299265" cy="423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4ABCA4-B154-3546-A69C-A6781F9321F9}"/>
              </a:ext>
            </a:extLst>
          </p:cNvPr>
          <p:cNvSpPr txBox="1"/>
          <p:nvPr/>
        </p:nvSpPr>
        <p:spPr>
          <a:xfrm>
            <a:off x="463826" y="1482526"/>
            <a:ext cx="364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Displacement and angle at the kicker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813C44-7A0B-9640-B8AF-F06CD392C476}"/>
              </a:ext>
            </a:extLst>
          </p:cNvPr>
          <p:cNvSpPr txBox="1"/>
          <p:nvPr/>
        </p:nvSpPr>
        <p:spPr>
          <a:xfrm>
            <a:off x="340116" y="3339934"/>
            <a:ext cx="650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Immediately beyond the kick  (imagine an infinitesimally thin kicker)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C0660-E937-334C-B82C-A86D870D4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912" y="3885113"/>
            <a:ext cx="2419695" cy="1075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0E9A2-03E1-C848-8270-4838E351F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06" y="4932376"/>
            <a:ext cx="6328823" cy="7680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EC8802-4FD7-8144-98B6-0A224F9E1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21" y="5642112"/>
            <a:ext cx="6400800" cy="880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1198FE-12BE-C148-AD0E-30667D36C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963" y="2020165"/>
            <a:ext cx="5021479" cy="59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B059EC-26ED-4B42-9A8D-A0B8C70779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63" y="2562414"/>
            <a:ext cx="4641425" cy="670428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FD37C10-6922-E44D-96C2-91165171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DF878F80-E247-D748-A107-3735E47C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54966CF2-172F-FA40-BE64-D9C527FE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39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E280BD-7DBA-3C53-5463-F5A9F47F33D3}"/>
              </a:ext>
            </a:extLst>
          </p:cNvPr>
          <p:cNvCxnSpPr>
            <a:cxnSpLocks/>
          </p:cNvCxnSpPr>
          <p:nvPr/>
        </p:nvCxnSpPr>
        <p:spPr>
          <a:xfrm>
            <a:off x="6707624" y="2509607"/>
            <a:ext cx="52953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D5C0B51-63E9-D647-7201-196D467B9E69}"/>
              </a:ext>
            </a:extLst>
          </p:cNvPr>
          <p:cNvCxnSpPr>
            <a:cxnSpLocks/>
          </p:cNvCxnSpPr>
          <p:nvPr/>
        </p:nvCxnSpPr>
        <p:spPr>
          <a:xfrm>
            <a:off x="9680657" y="1654629"/>
            <a:ext cx="0" cy="223048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6B22324-A573-A26D-4D27-28E83E375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1207" y="2682373"/>
            <a:ext cx="292100" cy="330200"/>
          </a:xfrm>
          <a:prstGeom prst="rect">
            <a:avLst/>
          </a:prstGeom>
        </p:spPr>
      </p:pic>
      <p:sp>
        <p:nvSpPr>
          <p:cNvPr id="31" name="Arc 30">
            <a:extLst>
              <a:ext uri="{FF2B5EF4-FFF2-40B4-BE49-F238E27FC236}">
                <a16:creationId xmlns:a16="http://schemas.microsoft.com/office/drawing/2014/main" id="{93CEF2DF-7E2B-1A97-2962-51E408EAB8F9}"/>
              </a:ext>
            </a:extLst>
          </p:cNvPr>
          <p:cNvSpPr/>
          <p:nvPr/>
        </p:nvSpPr>
        <p:spPr>
          <a:xfrm>
            <a:off x="9680657" y="3227919"/>
            <a:ext cx="118728" cy="4571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1FD8A5A2-AA5E-9184-4098-C3D61EDA78D5}"/>
              </a:ext>
            </a:extLst>
          </p:cNvPr>
          <p:cNvSpPr/>
          <p:nvPr/>
        </p:nvSpPr>
        <p:spPr>
          <a:xfrm rot="16200000">
            <a:off x="8989150" y="2927206"/>
            <a:ext cx="608380" cy="425791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A51443-77E9-6754-B1A4-B805AC130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37436" y="2693811"/>
            <a:ext cx="292100" cy="1905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FA55AE-AE9D-79EA-6BB3-F6922476325B}"/>
              </a:ext>
            </a:extLst>
          </p:cNvPr>
          <p:cNvCxnSpPr/>
          <p:nvPr/>
        </p:nvCxnSpPr>
        <p:spPr>
          <a:xfrm>
            <a:off x="7884374" y="3140835"/>
            <a:ext cx="3659663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EA79315-B3F8-85D6-F247-B3E053592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57" r="20230"/>
          <a:stretch/>
        </p:blipFill>
        <p:spPr>
          <a:xfrm rot="20746519">
            <a:off x="9502165" y="1016211"/>
            <a:ext cx="934015" cy="30770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ACD441-5C34-5ED7-B071-78B753E236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4086" y="3145849"/>
            <a:ext cx="965200" cy="330200"/>
          </a:xfrm>
          <a:prstGeom prst="rect">
            <a:avLst/>
          </a:prstGeom>
        </p:spPr>
      </p:pic>
      <p:sp>
        <p:nvSpPr>
          <p:cNvPr id="39" name="Arc 38">
            <a:extLst>
              <a:ext uri="{FF2B5EF4-FFF2-40B4-BE49-F238E27FC236}">
                <a16:creationId xmlns:a16="http://schemas.microsoft.com/office/drawing/2014/main" id="{44C3F5EC-0BD0-116F-88D8-3DFC19CBC67A}"/>
              </a:ext>
            </a:extLst>
          </p:cNvPr>
          <p:cNvSpPr/>
          <p:nvPr/>
        </p:nvSpPr>
        <p:spPr>
          <a:xfrm rot="2196123">
            <a:off x="9836650" y="3057888"/>
            <a:ext cx="406974" cy="4749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4A0DF-50E4-2F47-1A85-C0584E1A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296C52-9DDE-E4AF-95B8-90E4AE06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76A56-B09B-4BB8-07CE-7521911F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4B426-C5E4-3832-F9BC-448157B70DDB}"/>
              </a:ext>
            </a:extLst>
          </p:cNvPr>
          <p:cNvSpPr txBox="1"/>
          <p:nvPr/>
        </p:nvSpPr>
        <p:spPr>
          <a:xfrm>
            <a:off x="7368988" y="1702543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Continuous quad approximation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19CBC1-9F2C-885E-B726-95ACB0CF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12" y="2471830"/>
            <a:ext cx="1587500" cy="71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65529-730B-6A69-1CB0-E6046B142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742" y="3399421"/>
            <a:ext cx="2311400" cy="698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34D963-1205-E1CD-26D7-5CC149A5F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344" y="2451844"/>
            <a:ext cx="939800" cy="6477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C4DB52D-F034-C5AA-02D0-01314144572A}"/>
              </a:ext>
            </a:extLst>
          </p:cNvPr>
          <p:cNvCxnSpPr/>
          <p:nvPr/>
        </p:nvCxnSpPr>
        <p:spPr>
          <a:xfrm>
            <a:off x="9505306" y="2804084"/>
            <a:ext cx="365760" cy="0"/>
          </a:xfrm>
          <a:prstGeom prst="straightConnector1">
            <a:avLst/>
          </a:prstGeom>
          <a:ln w="38100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A3CB449-8BC3-7519-B99A-30B9F4596355}"/>
              </a:ext>
            </a:extLst>
          </p:cNvPr>
          <p:cNvSpPr txBox="1"/>
          <p:nvPr/>
        </p:nvSpPr>
        <p:spPr>
          <a:xfrm>
            <a:off x="1020856" y="396781"/>
            <a:ext cx="3676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free </a:t>
            </a:r>
            <a:r>
              <a:rPr lang="en-US" sz="2800" dirty="0" err="1"/>
              <a:t>betatron</a:t>
            </a:r>
            <a:r>
              <a:rPr lang="en-US" sz="2800" dirty="0"/>
              <a:t> oscillation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60FF422-6370-7F89-4FAF-CD0D45E79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96" y="1462930"/>
            <a:ext cx="5486400" cy="3657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433D4E2-96AE-47AB-7381-B1C3BD617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812" y="4487411"/>
            <a:ext cx="4902200" cy="7493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BC8F452-306F-EA77-27D2-CABDC7213E3D}"/>
              </a:ext>
            </a:extLst>
          </p:cNvPr>
          <p:cNvSpPr txBox="1"/>
          <p:nvPr/>
        </p:nvSpPr>
        <p:spPr>
          <a:xfrm>
            <a:off x="5628640" y="5720080"/>
            <a:ext cx="2018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invariant amplitude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06308A-DB14-1B1E-D05E-EBCDD90AA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994" y="5555496"/>
            <a:ext cx="2933700" cy="698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0E678F-B544-4130-D730-0C04AC411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0042" y="766955"/>
            <a:ext cx="3683000" cy="3937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62E4D6B-3471-0474-6AA0-676F9706F26C}"/>
              </a:ext>
            </a:extLst>
          </p:cNvPr>
          <p:cNvCxnSpPr/>
          <p:nvPr/>
        </p:nvCxnSpPr>
        <p:spPr>
          <a:xfrm>
            <a:off x="1625600" y="1854200"/>
            <a:ext cx="0" cy="12453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8DC63F8-E39A-6F16-1307-8CEDF6D87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5975" y="2430505"/>
            <a:ext cx="55778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2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3D648-1F37-A631-409F-0FA372A3F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3FD30-3FE7-61E0-06D1-375DEF07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6F51C-8B06-C554-4655-FE11DE8D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40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AD33BF-9272-1C37-1145-F52572F62A6B}"/>
              </a:ext>
            </a:extLst>
          </p:cNvPr>
          <p:cNvCxnSpPr>
            <a:cxnSpLocks/>
          </p:cNvCxnSpPr>
          <p:nvPr/>
        </p:nvCxnSpPr>
        <p:spPr>
          <a:xfrm>
            <a:off x="1912118" y="2176083"/>
            <a:ext cx="733574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548F504-65D8-7C85-8034-07F8C4AC1189}"/>
              </a:ext>
            </a:extLst>
          </p:cNvPr>
          <p:cNvSpPr/>
          <p:nvPr/>
        </p:nvSpPr>
        <p:spPr>
          <a:xfrm>
            <a:off x="513565" y="495775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C2476A-D3CD-5B2A-CB96-3CFCCE88B9CE}"/>
                  </a:ext>
                </a:extLst>
              </p14:cNvPr>
              <p14:cNvContentPartPr/>
              <p14:nvPr/>
            </p14:nvContentPartPr>
            <p14:xfrm>
              <a:off x="3594935" y="84555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C2476A-D3CD-5B2A-CB96-3CFCCE88B9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0615" y="841232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B3FE4C-5F01-47FC-70E2-779B76D3B884}"/>
              </a:ext>
            </a:extLst>
          </p:cNvPr>
          <p:cNvCxnSpPr/>
          <p:nvPr/>
        </p:nvCxnSpPr>
        <p:spPr>
          <a:xfrm>
            <a:off x="2225269" y="883130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3B033B-3188-A4F7-63B3-FFA9B50CF1E8}"/>
              </a:ext>
            </a:extLst>
          </p:cNvPr>
          <p:cNvCxnSpPr/>
          <p:nvPr/>
        </p:nvCxnSpPr>
        <p:spPr>
          <a:xfrm>
            <a:off x="5135672" y="1773430"/>
            <a:ext cx="0" cy="83924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87B3CB-E47F-1B02-FF40-2DFF6539E7E1}"/>
              </a:ext>
            </a:extLst>
          </p:cNvPr>
          <p:cNvCxnSpPr>
            <a:cxnSpLocks/>
          </p:cNvCxnSpPr>
          <p:nvPr/>
        </p:nvCxnSpPr>
        <p:spPr>
          <a:xfrm>
            <a:off x="2555310" y="902868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6C02B63-BC3D-78B7-0766-0B4546CE8F64}"/>
              </a:ext>
            </a:extLst>
          </p:cNvPr>
          <p:cNvSpPr txBox="1"/>
          <p:nvPr/>
        </p:nvSpPr>
        <p:spPr>
          <a:xfrm>
            <a:off x="7454127" y="2222822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34D061-49B4-2845-FC48-607CAA350537}"/>
              </a:ext>
            </a:extLst>
          </p:cNvPr>
          <p:cNvCxnSpPr/>
          <p:nvPr/>
        </p:nvCxnSpPr>
        <p:spPr>
          <a:xfrm>
            <a:off x="7766137" y="2484792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FECE06-441A-8297-1F40-4FE5A815B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799" y="1341118"/>
            <a:ext cx="810398" cy="547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75EC84-AE87-55B7-F527-7751A34BCB82}"/>
              </a:ext>
            </a:extLst>
          </p:cNvPr>
          <p:cNvSpPr txBox="1"/>
          <p:nvPr/>
        </p:nvSpPr>
        <p:spPr>
          <a:xfrm>
            <a:off x="495571" y="1304949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4D07B-4C44-5FC0-B8B8-4F9E1358B12E}"/>
              </a:ext>
            </a:extLst>
          </p:cNvPr>
          <p:cNvSpPr txBox="1"/>
          <p:nvPr/>
        </p:nvSpPr>
        <p:spPr>
          <a:xfrm>
            <a:off x="4726413" y="2659590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2DD100-C1E4-7258-C2F5-156EABFF53B4}"/>
              </a:ext>
            </a:extLst>
          </p:cNvPr>
          <p:cNvCxnSpPr/>
          <p:nvPr/>
        </p:nvCxnSpPr>
        <p:spPr>
          <a:xfrm flipV="1">
            <a:off x="1146629" y="495775"/>
            <a:ext cx="0" cy="8091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03BF443-3909-2610-61F3-18B554A4C55C}"/>
              </a:ext>
            </a:extLst>
          </p:cNvPr>
          <p:cNvSpPr txBox="1"/>
          <p:nvPr/>
        </p:nvSpPr>
        <p:spPr>
          <a:xfrm>
            <a:off x="1132402" y="69846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 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D00145-4640-6830-5CEF-3F42855262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49053"/>
          <a:stretch/>
        </p:blipFill>
        <p:spPr>
          <a:xfrm>
            <a:off x="2806347" y="804483"/>
            <a:ext cx="2329321" cy="2743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96E24B-CFC0-A786-2B94-159DA9197DDE}"/>
              </a:ext>
            </a:extLst>
          </p:cNvPr>
          <p:cNvCxnSpPr/>
          <p:nvPr/>
        </p:nvCxnSpPr>
        <p:spPr>
          <a:xfrm>
            <a:off x="5171860" y="2176083"/>
            <a:ext cx="2307772" cy="0"/>
          </a:xfrm>
          <a:prstGeom prst="line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0838AF5-7F26-CFDB-0F5F-E1B71D6AE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713" y="1867375"/>
            <a:ext cx="266700" cy="279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F6210E-9225-7E82-2BC0-4E26E0F5FDE5}"/>
              </a:ext>
            </a:extLst>
          </p:cNvPr>
          <p:cNvSpPr txBox="1"/>
          <p:nvPr/>
        </p:nvSpPr>
        <p:spPr>
          <a:xfrm>
            <a:off x="1101563" y="3367115"/>
            <a:ext cx="8944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‘ideal’ magic momentum muon, exits inflector at its midpoint, straight ahead</a:t>
            </a:r>
          </a:p>
          <a:p>
            <a:r>
              <a:rPr lang="en-US" dirty="0"/>
              <a:t>As long as                            , the ideal kick,       , steers the ideal muon onto the magic radius.</a:t>
            </a:r>
          </a:p>
          <a:p>
            <a:r>
              <a:rPr lang="en-US" dirty="0"/>
              <a:t>That muon is stored with zero </a:t>
            </a:r>
            <a:r>
              <a:rPr lang="en-US" dirty="0" err="1"/>
              <a:t>betatron</a:t>
            </a:r>
            <a:r>
              <a:rPr lang="en-US" dirty="0"/>
              <a:t> amplitude.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0C1393-F67D-5117-B49E-16D28159B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358" y="3704791"/>
            <a:ext cx="1206500" cy="317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146560-3EFB-7A4E-0388-3E1AAAB05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046" y="3682164"/>
            <a:ext cx="266700" cy="279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3B845-AC14-512C-5DAF-368A4CF2C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7246" y="1326531"/>
            <a:ext cx="1397000" cy="228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5C430B-617D-6C81-5092-70EE8AE5A1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2999" y="2284393"/>
            <a:ext cx="304800" cy="29210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A2CBDC-C449-0E77-8B1D-09B199895B00}"/>
              </a:ext>
            </a:extLst>
          </p:cNvPr>
          <p:cNvCxnSpPr/>
          <p:nvPr/>
        </p:nvCxnSpPr>
        <p:spPr>
          <a:xfrm>
            <a:off x="4111170" y="2453654"/>
            <a:ext cx="10214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988F81-CD03-50A0-6D63-BAABF7FFEC83}"/>
              </a:ext>
            </a:extLst>
          </p:cNvPr>
          <p:cNvCxnSpPr>
            <a:cxnSpLocks/>
          </p:cNvCxnSpPr>
          <p:nvPr/>
        </p:nvCxnSpPr>
        <p:spPr>
          <a:xfrm flipH="1" flipV="1">
            <a:off x="2946967" y="2447137"/>
            <a:ext cx="634433" cy="65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6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54F48C-83DD-9740-838E-09CD195BC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23" y="1301018"/>
            <a:ext cx="54864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D29D37-2D30-F146-9D29-C9BE9DAA30E5}"/>
              </a:ext>
            </a:extLst>
          </p:cNvPr>
          <p:cNvSpPr txBox="1"/>
          <p:nvPr/>
        </p:nvSpPr>
        <p:spPr>
          <a:xfrm>
            <a:off x="2433849" y="3082859"/>
            <a:ext cx="23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field in midplane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DA6B2-E817-8448-A490-BA295047F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89568" y="714752"/>
            <a:ext cx="3204722" cy="4589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CBFB0-38AF-8B4F-96C1-D82FA5F684DB}"/>
              </a:ext>
            </a:extLst>
          </p:cNvPr>
          <p:cNvSpPr txBox="1"/>
          <p:nvPr/>
        </p:nvSpPr>
        <p:spPr>
          <a:xfrm>
            <a:off x="2433849" y="490330"/>
            <a:ext cx="451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field is not uniform across the aperture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75A159-1A25-C749-85E3-A1575A66FC52}"/>
              </a:ext>
            </a:extLst>
          </p:cNvPr>
          <p:cNvSpPr txBox="1"/>
          <p:nvPr/>
        </p:nvSpPr>
        <p:spPr>
          <a:xfrm>
            <a:off x="2663686" y="5563320"/>
            <a:ext cx="658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whereas the model assumes the kick is independent of displacement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42CD2BA-0A27-1E4F-B0AC-BE1158A5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2521732-BEF9-A244-A62B-DA00A6BFE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8BF5BD-FD2B-A147-829F-0603D2F4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78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E0D0B7-C01F-6DC3-0164-97C06C33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1E9A9-644F-AE2A-85C9-07FAEE3EA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9363F-EC53-1C84-FEE4-143BF978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CBEA86-1368-8D51-FB20-FDECB1BB7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5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75E5EC0-1C4E-3046-9A49-0BCC11EE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844" y="992848"/>
            <a:ext cx="4178916" cy="25073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DECA43-0F4D-334C-ADA8-808E21172EE6}"/>
              </a:ext>
            </a:extLst>
          </p:cNvPr>
          <p:cNvCxnSpPr>
            <a:cxnSpLocks/>
          </p:cNvCxnSpPr>
          <p:nvPr/>
        </p:nvCxnSpPr>
        <p:spPr>
          <a:xfrm>
            <a:off x="1912118" y="2388117"/>
            <a:ext cx="733574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96DECE0-C1D8-A742-B975-EA046999D217}"/>
              </a:ext>
            </a:extLst>
          </p:cNvPr>
          <p:cNvSpPr/>
          <p:nvPr/>
        </p:nvSpPr>
        <p:spPr>
          <a:xfrm>
            <a:off x="513565" y="707809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14:cNvPr>
              <p14:cNvContentPartPr/>
              <p14:nvPr/>
            </p14:nvContentPartPr>
            <p14:xfrm>
              <a:off x="3594935" y="105758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33F92C-8ED4-2C46-B416-121702DE7D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0615" y="1053266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1A222E-5175-AE47-A488-82D1060E033C}"/>
              </a:ext>
            </a:extLst>
          </p:cNvPr>
          <p:cNvCxnSpPr/>
          <p:nvPr/>
        </p:nvCxnSpPr>
        <p:spPr>
          <a:xfrm>
            <a:off x="2225269" y="1095164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88B020-748E-314A-9077-9847AF3AA4B5}"/>
              </a:ext>
            </a:extLst>
          </p:cNvPr>
          <p:cNvCxnSpPr>
            <a:cxnSpLocks/>
          </p:cNvCxnSpPr>
          <p:nvPr/>
        </p:nvCxnSpPr>
        <p:spPr>
          <a:xfrm>
            <a:off x="5135672" y="1766281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AB37CB-FAFF-C74F-81A0-AA6D26A6F0B6}"/>
              </a:ext>
            </a:extLst>
          </p:cNvPr>
          <p:cNvCxnSpPr>
            <a:cxnSpLocks/>
          </p:cNvCxnSpPr>
          <p:nvPr/>
        </p:nvCxnSpPr>
        <p:spPr>
          <a:xfrm>
            <a:off x="2555310" y="1114902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823A6F-D694-7945-9B14-AC4147D86B05}"/>
              </a:ext>
            </a:extLst>
          </p:cNvPr>
          <p:cNvSpPr txBox="1"/>
          <p:nvPr/>
        </p:nvSpPr>
        <p:spPr>
          <a:xfrm>
            <a:off x="7454127" y="2434856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988B6A6-3913-3D46-9F89-C7B982AE72A6}"/>
              </a:ext>
            </a:extLst>
          </p:cNvPr>
          <p:cNvCxnSpPr/>
          <p:nvPr/>
        </p:nvCxnSpPr>
        <p:spPr>
          <a:xfrm>
            <a:off x="7766137" y="2696826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2EDF9F29-5BB2-6349-B111-3BEA1452C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799" y="1553152"/>
            <a:ext cx="810398" cy="5475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E249C70-1B59-A343-891C-C1448838CCCD}"/>
              </a:ext>
            </a:extLst>
          </p:cNvPr>
          <p:cNvSpPr txBox="1"/>
          <p:nvPr/>
        </p:nvSpPr>
        <p:spPr>
          <a:xfrm>
            <a:off x="495571" y="1516983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937BC6-E304-654D-9F90-1EF0A256E815}"/>
              </a:ext>
            </a:extLst>
          </p:cNvPr>
          <p:cNvSpPr txBox="1"/>
          <p:nvPr/>
        </p:nvSpPr>
        <p:spPr>
          <a:xfrm>
            <a:off x="4726413" y="3004282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FD2A0B-369F-5142-984D-6DCD4BC32CD1}"/>
              </a:ext>
            </a:extLst>
          </p:cNvPr>
          <p:cNvCxnSpPr>
            <a:cxnSpLocks/>
          </p:cNvCxnSpPr>
          <p:nvPr/>
        </p:nvCxnSpPr>
        <p:spPr>
          <a:xfrm>
            <a:off x="4726868" y="1773579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D05BE20-07E9-174E-B3B1-F06D714849EF}"/>
              </a:ext>
            </a:extLst>
          </p:cNvPr>
          <p:cNvCxnSpPr>
            <a:cxnSpLocks/>
          </p:cNvCxnSpPr>
          <p:nvPr/>
        </p:nvCxnSpPr>
        <p:spPr>
          <a:xfrm>
            <a:off x="5555956" y="1766281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AE2BDFE-98B1-BF44-9448-3A7C3E78DDDC}"/>
              </a:ext>
            </a:extLst>
          </p:cNvPr>
          <p:cNvSpPr txBox="1"/>
          <p:nvPr/>
        </p:nvSpPr>
        <p:spPr>
          <a:xfrm>
            <a:off x="6986361" y="906821"/>
            <a:ext cx="431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Magic momentum muon enters kicker #1 displaced ~ 22 mm from magnet axis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D00A00-F21F-634E-9937-7BF859AFBA23}"/>
              </a:ext>
            </a:extLst>
          </p:cNvPr>
          <p:cNvSpPr/>
          <p:nvPr/>
        </p:nvSpPr>
        <p:spPr>
          <a:xfrm>
            <a:off x="556890" y="4120408"/>
            <a:ext cx="2467629" cy="814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F641C6E-BB2F-9C4D-A665-C291CCCF0A46}"/>
                  </a:ext>
                </a:extLst>
              </p14:cNvPr>
              <p14:cNvContentPartPr/>
              <p14:nvPr/>
            </p14:nvContentPartPr>
            <p14:xfrm>
              <a:off x="3638260" y="4470185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F641C6E-BB2F-9C4D-A665-C291CCCF0A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3940" y="4465865"/>
                <a:ext cx="9000" cy="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F116EE-B5D7-BA45-A6C3-6900369A53EB}"/>
              </a:ext>
            </a:extLst>
          </p:cNvPr>
          <p:cNvCxnSpPr/>
          <p:nvPr/>
        </p:nvCxnSpPr>
        <p:spPr>
          <a:xfrm>
            <a:off x="2268594" y="4507763"/>
            <a:ext cx="3048189" cy="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3FE9CB0-5897-7848-B156-DAEADF0A3C56}"/>
              </a:ext>
            </a:extLst>
          </p:cNvPr>
          <p:cNvCxnSpPr>
            <a:cxnSpLocks/>
          </p:cNvCxnSpPr>
          <p:nvPr/>
        </p:nvCxnSpPr>
        <p:spPr>
          <a:xfrm>
            <a:off x="5178997" y="5178880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BAFD581-82DB-444F-A71A-6E7823BB2EFB}"/>
              </a:ext>
            </a:extLst>
          </p:cNvPr>
          <p:cNvCxnSpPr>
            <a:cxnSpLocks/>
          </p:cNvCxnSpPr>
          <p:nvPr/>
        </p:nvCxnSpPr>
        <p:spPr>
          <a:xfrm>
            <a:off x="2598635" y="4527501"/>
            <a:ext cx="0" cy="12732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4F85DA3-9B82-6F45-8375-377A7DFABF1A}"/>
              </a:ext>
            </a:extLst>
          </p:cNvPr>
          <p:cNvSpPr txBox="1"/>
          <p:nvPr/>
        </p:nvSpPr>
        <p:spPr>
          <a:xfrm>
            <a:off x="7497452" y="5847455"/>
            <a:ext cx="487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9B69C1-9894-194F-B289-EDECBE8F9820}"/>
              </a:ext>
            </a:extLst>
          </p:cNvPr>
          <p:cNvCxnSpPr/>
          <p:nvPr/>
        </p:nvCxnSpPr>
        <p:spPr>
          <a:xfrm>
            <a:off x="7809462" y="6109425"/>
            <a:ext cx="688931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9E9EAD38-8908-E54C-A4C5-61C754C7C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24" y="4965751"/>
            <a:ext cx="810398" cy="54756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2AB877C-EB80-B541-B9AF-A96C0B99FC8C}"/>
              </a:ext>
            </a:extLst>
          </p:cNvPr>
          <p:cNvSpPr txBox="1"/>
          <p:nvPr/>
        </p:nvSpPr>
        <p:spPr>
          <a:xfrm>
            <a:off x="538896" y="4929582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inflector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E671D1-CB1E-0F48-89F5-C8ADB8032C5A}"/>
              </a:ext>
            </a:extLst>
          </p:cNvPr>
          <p:cNvSpPr txBox="1"/>
          <p:nvPr/>
        </p:nvSpPr>
        <p:spPr>
          <a:xfrm>
            <a:off x="4769738" y="6416881"/>
            <a:ext cx="731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12B9D82-DB53-E64F-A0D8-B49955F2AA41}"/>
              </a:ext>
            </a:extLst>
          </p:cNvPr>
          <p:cNvCxnSpPr>
            <a:cxnSpLocks/>
          </p:cNvCxnSpPr>
          <p:nvPr/>
        </p:nvCxnSpPr>
        <p:spPr>
          <a:xfrm>
            <a:off x="4770193" y="5186178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C8CA297-072C-6041-9316-E87AFFCDCEF9}"/>
              </a:ext>
            </a:extLst>
          </p:cNvPr>
          <p:cNvCxnSpPr>
            <a:cxnSpLocks/>
          </p:cNvCxnSpPr>
          <p:nvPr/>
        </p:nvCxnSpPr>
        <p:spPr>
          <a:xfrm>
            <a:off x="5599281" y="5178880"/>
            <a:ext cx="0" cy="123070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5C348F-4F69-7142-B5C6-D7570B676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323" y="4399411"/>
            <a:ext cx="4572000" cy="2057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323B7B-1DC8-5942-9567-8BE12EB0D25A}"/>
              </a:ext>
            </a:extLst>
          </p:cNvPr>
          <p:cNvSpPr txBox="1"/>
          <p:nvPr/>
        </p:nvSpPr>
        <p:spPr>
          <a:xfrm>
            <a:off x="6576866" y="4300200"/>
            <a:ext cx="47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Muons with high momentum and/or angle will miss part or all of kicker #1.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2AD424-470A-764E-BC39-B5D790D82A9E}"/>
              </a:ext>
            </a:extLst>
          </p:cNvPr>
          <p:cNvSpPr txBox="1"/>
          <p:nvPr/>
        </p:nvSpPr>
        <p:spPr>
          <a:xfrm>
            <a:off x="609600" y="132522"/>
            <a:ext cx="329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kickers have a finite aperture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E4AA22C-B617-DA4D-9800-A30EAAA78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5B7DA5B-0271-0644-BCD6-C90A23AF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D4FB13B-F3B6-8F4C-9AAB-EAA20CDE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4" grpId="0"/>
      <p:bldP spid="57" grpId="0"/>
      <p:bldP spid="5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06A9C-1DBB-A754-A418-E537E78C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820F9-FD60-425D-30CC-3C6CC2DA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74C8B-FB14-23ED-2741-33898F3A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70618-D7D1-D3BE-0A26-B72BC0E1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47" y="956795"/>
            <a:ext cx="4389120" cy="2926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3E89AF-3E12-7829-D9CB-865E25D5C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0" y="2074613"/>
            <a:ext cx="4389120" cy="2926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22414-66F6-A972-DC5E-6C1A03DAAA7F}"/>
              </a:ext>
            </a:extLst>
          </p:cNvPr>
          <p:cNvSpPr txBox="1"/>
          <p:nvPr/>
        </p:nvSpPr>
        <p:spPr>
          <a:xfrm>
            <a:off x="758747" y="349624"/>
            <a:ext cx="472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Kicker – changes the amplitude of the oscillation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FE457A-5E9F-B6B7-3F2C-3A7B81CFED4E}"/>
              </a:ext>
            </a:extLst>
          </p:cNvPr>
          <p:cNvSpPr txBox="1"/>
          <p:nvPr/>
        </p:nvSpPr>
        <p:spPr>
          <a:xfrm>
            <a:off x="6441764" y="1355961"/>
            <a:ext cx="347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Ideal kick </a:t>
            </a:r>
            <a:r>
              <a:rPr lang="en-US" i="1" dirty="0"/>
              <a:t>zeros</a:t>
            </a:r>
            <a:r>
              <a:rPr lang="en-US" dirty="0"/>
              <a:t> </a:t>
            </a:r>
            <a:r>
              <a:rPr lang="en-US" dirty="0" err="1"/>
              <a:t>betatron</a:t>
            </a:r>
            <a:r>
              <a:rPr lang="en-US" dirty="0"/>
              <a:t> amplitude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7CF2E-67D4-B5CE-7776-EA5524A08360}"/>
              </a:ext>
            </a:extLst>
          </p:cNvPr>
          <p:cNvSpPr txBox="1"/>
          <p:nvPr/>
        </p:nvSpPr>
        <p:spPr>
          <a:xfrm>
            <a:off x="843912" y="4395826"/>
            <a:ext cx="4435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Distributed kickers approximated as 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thin kick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/>
              <a:t>located 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1E025-8DC8-4B21-E4E2-5DAFCDA5E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720" y="5624046"/>
            <a:ext cx="1206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31D0-9FFD-3432-400E-4B883B1B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1B62AD-1A02-C174-720D-ED62B87E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14CAE-8E39-75E4-E316-14908CCE9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4A7137-62CF-6EBD-4A0D-2231F605B8AF}"/>
              </a:ext>
            </a:extLst>
          </p:cNvPr>
          <p:cNvSpPr txBox="1"/>
          <p:nvPr/>
        </p:nvSpPr>
        <p:spPr>
          <a:xfrm>
            <a:off x="1084808" y="404805"/>
            <a:ext cx="3075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What is the Ideal Kick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6F796B-9486-E8E3-B7C3-8FE9D959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5420"/>
            <a:ext cx="3530600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2993B-7B88-70B0-582D-06F0CE34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6" y="2029919"/>
            <a:ext cx="3733800" cy="749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D2C8F-E42E-72B1-2418-F83AAF01F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133" y="1335890"/>
            <a:ext cx="2032000" cy="77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C083E-9772-DF25-C5C0-4253083362A2}"/>
              </a:ext>
            </a:extLst>
          </p:cNvPr>
          <p:cNvSpPr txBox="1"/>
          <p:nvPr/>
        </p:nvSpPr>
        <p:spPr>
          <a:xfrm>
            <a:off x="6913693" y="574121"/>
            <a:ext cx="350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  (s=0) , suppose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BCD23-3CED-51B5-4B31-CD7E52C3445F}"/>
              </a:ext>
            </a:extLst>
          </p:cNvPr>
          <p:cNvSpPr txBox="1"/>
          <p:nvPr/>
        </p:nvSpPr>
        <p:spPr>
          <a:xfrm>
            <a:off x="1922929" y="328108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B88768-719D-BD7F-6623-448AA1D4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142" y="3787814"/>
            <a:ext cx="1574800" cy="39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77ADF-D0C3-4C3E-8B0A-B4F298864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742" y="4379609"/>
            <a:ext cx="863600" cy="27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FB6527-3C42-566A-4C61-EA8240FE1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000" y="3491664"/>
            <a:ext cx="2387600" cy="317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DDD39C-5C9D-6D42-A68A-1DB9CBD291BE}"/>
              </a:ext>
            </a:extLst>
          </p:cNvPr>
          <p:cNvSpPr txBox="1"/>
          <p:nvPr/>
        </p:nvSpPr>
        <p:spPr>
          <a:xfrm>
            <a:off x="2272553" y="5271247"/>
            <a:ext cx="272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the appropriate kick is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5246AD-D75D-4CAA-7B2C-284135DC2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121" y="4210794"/>
            <a:ext cx="32639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297EAB-6246-9777-B8EE-EDF335158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168" y="5222024"/>
            <a:ext cx="12954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084385-A64F-95D6-38A8-969F6C47C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974" y="5335263"/>
            <a:ext cx="1638300" cy="24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CBCD77-49C2-6593-018D-EE4A314BCE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8416" y="3370502"/>
            <a:ext cx="1181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E2A063-1CC7-8AB7-FCAE-91410E253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6" y="2171453"/>
            <a:ext cx="5897880" cy="3931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F36E7-F03C-9B04-8814-ED633274B5D1}"/>
              </a:ext>
            </a:extLst>
          </p:cNvPr>
          <p:cNvSpPr txBox="1"/>
          <p:nvPr/>
        </p:nvSpPr>
        <p:spPr>
          <a:xfrm>
            <a:off x="528382" y="618467"/>
            <a:ext cx="514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exiting inflector propagates with free </a:t>
            </a:r>
            <a:r>
              <a:rPr lang="en-US" dirty="0" err="1"/>
              <a:t>betatron</a:t>
            </a:r>
            <a:r>
              <a:rPr lang="en-US" dirty="0"/>
              <a:t> oscillation about  equilibrium (closed) orbit 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0A06-13CF-E1EF-A85F-9173519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88D7-6638-BC30-D790-06BE6B82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C0AD-5339-15F7-7D19-FAFD6931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7064A-185F-46E0-4C9B-881BD5371AFE}"/>
              </a:ext>
            </a:extLst>
          </p:cNvPr>
          <p:cNvSpPr txBox="1"/>
          <p:nvPr/>
        </p:nvSpPr>
        <p:spPr>
          <a:xfrm>
            <a:off x="471183" y="90656"/>
            <a:ext cx="21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Off momentum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DE627-38A5-0139-CED4-1F8EDD58C017}"/>
              </a:ext>
            </a:extLst>
          </p:cNvPr>
          <p:cNvSpPr txBox="1"/>
          <p:nvPr/>
        </p:nvSpPr>
        <p:spPr>
          <a:xfrm>
            <a:off x="6279765" y="639688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the inflector exit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98D6BB-18D2-D5C5-1915-645B6AEC5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73" y="904823"/>
            <a:ext cx="304800" cy="29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1B1130-0F02-D767-2B8A-0DF0BB454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040" y="958577"/>
            <a:ext cx="1151909" cy="55917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76D52E-73CB-BFBC-23C0-FC8CFB7C6823}"/>
              </a:ext>
            </a:extLst>
          </p:cNvPr>
          <p:cNvCxnSpPr>
            <a:cxnSpLocks/>
          </p:cNvCxnSpPr>
          <p:nvPr/>
        </p:nvCxnSpPr>
        <p:spPr>
          <a:xfrm>
            <a:off x="1059391" y="3897386"/>
            <a:ext cx="0" cy="5308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745A00F-2CBA-8B93-CDC3-70E10CECA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99" y="4029322"/>
            <a:ext cx="241485" cy="231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5D4648-738C-8EDC-6053-4F4B997C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82" y="3237116"/>
            <a:ext cx="557786" cy="27432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CCF74C-3B15-06B5-4332-4C8E18A31585}"/>
              </a:ext>
            </a:extLst>
          </p:cNvPr>
          <p:cNvCxnSpPr>
            <a:cxnSpLocks/>
          </p:cNvCxnSpPr>
          <p:nvPr/>
        </p:nvCxnSpPr>
        <p:spPr>
          <a:xfrm>
            <a:off x="1059391" y="2641600"/>
            <a:ext cx="0" cy="12801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BE05A7B-1155-7D5B-5FDC-BE950456CDC7}"/>
              </a:ext>
            </a:extLst>
          </p:cNvPr>
          <p:cNvSpPr txBox="1"/>
          <p:nvPr/>
        </p:nvSpPr>
        <p:spPr>
          <a:xfrm>
            <a:off x="6878320" y="3007360"/>
            <a:ext cx="5162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muon with equilibrium radius                                  </a:t>
            </a:r>
          </a:p>
          <a:p>
            <a:r>
              <a:rPr lang="en-US" dirty="0"/>
              <a:t>is over kicked by the </a:t>
            </a:r>
            <a:r>
              <a:rPr lang="en-US" i="1" dirty="0"/>
              <a:t>ideal</a:t>
            </a:r>
            <a:r>
              <a:rPr lang="en-US" dirty="0"/>
              <a:t> kick,                                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319567-7D61-68A3-FC15-116CB0563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1920" y="3053918"/>
            <a:ext cx="1623144" cy="2557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42D0B0-A1CE-57C5-6489-DEE7E5C88B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040" y="3354203"/>
            <a:ext cx="1708474" cy="23639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DAAFBA9-E74C-2143-814A-AB45AE2BC9C7}"/>
              </a:ext>
            </a:extLst>
          </p:cNvPr>
          <p:cNvSpPr txBox="1"/>
          <p:nvPr/>
        </p:nvSpPr>
        <p:spPr>
          <a:xfrm>
            <a:off x="7051040" y="4033520"/>
            <a:ext cx="4971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                   , the muon is lost on the</a:t>
            </a:r>
          </a:p>
          <a:p>
            <a:r>
              <a:rPr lang="en-US" dirty="0"/>
              <a:t>collimator at radius </a:t>
            </a:r>
            <a:r>
              <a:rPr lang="en-US" i="1" dirty="0"/>
              <a:t>A</a:t>
            </a:r>
            <a:r>
              <a:rPr lang="en-US" dirty="0"/>
              <a:t>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C1AAC1-80AA-3BFB-F287-14BCF8C4A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6800" y="4101325"/>
            <a:ext cx="2095874" cy="24715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5C8E38D-8920-7A09-79DD-84AB71C7FF33}"/>
              </a:ext>
            </a:extLst>
          </p:cNvPr>
          <p:cNvSpPr txBox="1"/>
          <p:nvPr/>
        </p:nvSpPr>
        <p:spPr>
          <a:xfrm>
            <a:off x="7416800" y="5445760"/>
            <a:ext cx="308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Collimator at radius A = 45 mm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39459-0F67-05DF-EB6A-FEA1E7AA2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707" y="1155725"/>
            <a:ext cx="2425700" cy="393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B6606-0D60-EB33-73D6-E4538050A5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399" y="1289825"/>
            <a:ext cx="3225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36" grpId="0"/>
      <p:bldP spid="39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0A06-13CF-E1EF-A85F-9173519B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89872-351D-3699-F792-57BFFFC3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0" y="395663"/>
            <a:ext cx="4564294" cy="304286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F88D7-6638-BC30-D790-06BE6B82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CC0AD-5339-15F7-7D19-FAFD69311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5D967-5633-AA43-88A6-7EA326F4D837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9E319B-BD98-9956-F47B-A429ADFD6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0" y="3336924"/>
            <a:ext cx="4564292" cy="3042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7064A-185F-46E0-4C9B-881BD5371AFE}"/>
              </a:ext>
            </a:extLst>
          </p:cNvPr>
          <p:cNvSpPr txBox="1"/>
          <p:nvPr/>
        </p:nvSpPr>
        <p:spPr>
          <a:xfrm>
            <a:off x="471183" y="90656"/>
            <a:ext cx="2097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 momentum and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8FD98-0149-BE46-9554-9BB0D3D53E5B}"/>
              </a:ext>
            </a:extLst>
          </p:cNvPr>
          <p:cNvSpPr txBox="1"/>
          <p:nvPr/>
        </p:nvSpPr>
        <p:spPr>
          <a:xfrm>
            <a:off x="5974080" y="701040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35A62-E0D2-CC4C-C7C7-6B5EC935F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680" y="154859"/>
            <a:ext cx="1741230" cy="2409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BCFC0F-9F32-EFD5-59A0-CC2D82613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862" y="1398071"/>
            <a:ext cx="1419187" cy="2628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1F7309-9B5B-E5D7-ECE8-8584CB17D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351" y="4204848"/>
            <a:ext cx="1584208" cy="2622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A5F91C-35F6-7C27-89DA-B88B76E7F0A4}"/>
              </a:ext>
            </a:extLst>
          </p:cNvPr>
          <p:cNvSpPr txBox="1"/>
          <p:nvPr/>
        </p:nvSpPr>
        <p:spPr>
          <a:xfrm>
            <a:off x="5350620" y="5415450"/>
            <a:ext cx="285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                                            , </a:t>
            </a:r>
          </a:p>
          <a:p>
            <a:r>
              <a:rPr lang="en-US" dirty="0"/>
              <a:t>the muon is lost on the</a:t>
            </a:r>
          </a:p>
          <a:p>
            <a:r>
              <a:rPr lang="en-US" dirty="0"/>
              <a:t>collimator at  -A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10774D8-8160-481E-FA39-0A1C45DE8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653" y="5482948"/>
            <a:ext cx="2302134" cy="223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CFF029-F500-AEE1-2547-8B6303F1A3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1982" y="1070372"/>
            <a:ext cx="4389120" cy="2926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CD3BB5-DAF0-55B9-C103-427ECC65C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110" y="1867630"/>
            <a:ext cx="1710690" cy="3073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62777F-F3CD-B9D7-F4FE-79EF4D5A5E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8872" y="4752763"/>
            <a:ext cx="1623166" cy="2951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F37727-FF92-51F5-7C0E-DFFAB765C0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1782" y="4442606"/>
            <a:ext cx="1123338" cy="324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8E5366D-2BC2-2F40-5521-CF9D02E73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9300" y="4098879"/>
            <a:ext cx="601980" cy="2118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7D52F5-904C-D903-01F8-0B2A8A679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110" y="5254680"/>
            <a:ext cx="1741230" cy="240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2F5979A-A9B8-EAFE-A549-77A6D9A8B8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27440" y="5658146"/>
            <a:ext cx="2105660" cy="2800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142A7D2-A9E4-1E72-A70B-5507C101B494}"/>
              </a:ext>
            </a:extLst>
          </p:cNvPr>
          <p:cNvSpPr txBox="1"/>
          <p:nvPr/>
        </p:nvSpPr>
        <p:spPr>
          <a:xfrm>
            <a:off x="8575698" y="5075361"/>
            <a:ext cx="2518828" cy="11310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6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A7C6D7-16F2-AC23-23E2-E5B98CEF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29-June-2022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B6A23-28C7-1C46-4964-B6C7D54EC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C09B8-C7D2-8866-59D5-C9D478573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25780" y="6272978"/>
            <a:ext cx="2743200" cy="365125"/>
          </a:xfrm>
        </p:spPr>
        <p:txBody>
          <a:bodyPr/>
          <a:lstStyle/>
          <a:p>
            <a:fld id="{8B45D967-5633-AA43-88A6-7EA326F4D837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C8C1C1-F02D-F59F-09FE-0E8A34FEB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" y="2421850"/>
            <a:ext cx="41148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D680E-AFAD-F2B2-3EA7-7A74CF20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650" y="2453676"/>
            <a:ext cx="411480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59E53A-5DD7-607D-F548-61C99D16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880" y="2434755"/>
            <a:ext cx="41148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D2ACE-EBF1-331F-5200-682DE0507F0F}"/>
              </a:ext>
            </a:extLst>
          </p:cNvPr>
          <p:cNvSpPr txBox="1"/>
          <p:nvPr/>
        </p:nvSpPr>
        <p:spPr>
          <a:xfrm>
            <a:off x="477025" y="104672"/>
            <a:ext cx="1687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Weaker kick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AAC75D-19E1-0DEB-BD07-AC4B27DA0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370" y="1648460"/>
            <a:ext cx="1970405" cy="5574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DA503-AEF8-AF0A-A813-D5822AFE1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629004"/>
            <a:ext cx="2743200" cy="337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B03368-B2B5-92EE-BAE6-B75D0D99B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771" y="1133973"/>
            <a:ext cx="2086429" cy="340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170F63-ADB8-57A8-B65A-D6FF2C0BB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705" y="158782"/>
            <a:ext cx="2217420" cy="5722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BB0DFB-BB61-1B7F-DFB9-460A00FE8098}"/>
              </a:ext>
            </a:extLst>
          </p:cNvPr>
          <p:cNvSpPr txBox="1"/>
          <p:nvPr/>
        </p:nvSpPr>
        <p:spPr>
          <a:xfrm>
            <a:off x="5364480" y="814391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Suppose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C92002-EFC1-2276-FC24-10B6E0CD73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829" y="5248193"/>
            <a:ext cx="1015941" cy="26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8878E0-DE35-41C4-ACB0-82A308A21C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227" y="1809671"/>
            <a:ext cx="2829836" cy="5282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9047BB-F96F-6199-FF33-B3A035881797}"/>
              </a:ext>
            </a:extLst>
          </p:cNvPr>
          <p:cNvSpPr txBox="1"/>
          <p:nvPr/>
        </p:nvSpPr>
        <p:spPr>
          <a:xfrm>
            <a:off x="5364480" y="1313880"/>
            <a:ext cx="410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Then the ideal kick for that momentum is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834CF8-F19D-7045-FE3C-4DAF2BD7A9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9565" y="5067481"/>
            <a:ext cx="1274850" cy="490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016A32-8031-0425-9349-26D70D987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73810" y="5035078"/>
            <a:ext cx="1295170" cy="4435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5DAE-FED9-6BA9-E088-8F09B44B64BF}"/>
              </a:ext>
            </a:extLst>
          </p:cNvPr>
          <p:cNvSpPr txBox="1"/>
          <p:nvPr/>
        </p:nvSpPr>
        <p:spPr>
          <a:xfrm>
            <a:off x="7640320" y="5600888"/>
            <a:ext cx="2270760" cy="10372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C114695-1481-A392-ABBC-C489D6E5E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293" y="846881"/>
            <a:ext cx="1015941" cy="261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A7100D4-CC26-4F4A-6078-ED3470B152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3381" y="5745391"/>
            <a:ext cx="1221971" cy="1828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EFD1C8-2CD3-AF55-3702-F7BBC7911B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04553" y="5995418"/>
            <a:ext cx="1619626" cy="46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25972</TotalTime>
  <Words>1349</Words>
  <Application>Microsoft Macintosh PowerPoint</Application>
  <PresentationFormat>Widescreen</PresentationFormat>
  <Paragraphs>343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Courier New</vt:lpstr>
      <vt:lpstr>Office Theme</vt:lpstr>
      <vt:lpstr>Injection and Momentum Acceptance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Momentum acceptance model</dc:title>
  <dc:creator>David L. Rubin</dc:creator>
  <cp:lastModifiedBy>David L. Rubin</cp:lastModifiedBy>
  <cp:revision>60</cp:revision>
  <dcterms:created xsi:type="dcterms:W3CDTF">2021-11-01T23:14:49Z</dcterms:created>
  <dcterms:modified xsi:type="dcterms:W3CDTF">2022-07-07T15:20:43Z</dcterms:modified>
</cp:coreProperties>
</file>