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8" r:id="rId11"/>
    <p:sldId id="269" r:id="rId12"/>
    <p:sldId id="270" r:id="rId13"/>
    <p:sldId id="271" r:id="rId14"/>
    <p:sldId id="274" r:id="rId15"/>
    <p:sldId id="275" r:id="rId16"/>
    <p:sldId id="276" r:id="rId17"/>
    <p:sldId id="277" r:id="rId18"/>
    <p:sldId id="278" r:id="rId19"/>
    <p:sldId id="279" r:id="rId20"/>
    <p:sldId id="281" r:id="rId21"/>
    <p:sldId id="280" r:id="rId22"/>
    <p:sldId id="282" r:id="rId23"/>
    <p:sldId id="283" r:id="rId24"/>
    <p:sldId id="284" r:id="rId25"/>
    <p:sldId id="286" r:id="rId26"/>
    <p:sldId id="285" r:id="rId27"/>
    <p:sldId id="28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61" d="100"/>
          <a:sy n="161" d="100"/>
        </p:scale>
        <p:origin x="-336" y="-10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4477-EAC4-0848-8808-5A180C1D0D6E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627CD-77AF-2F46-9DE8-6FA14F0E4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5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A7512-F37D-5749-A139-C462570316EA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01747-ACCB-7741-92A9-E75CC6A13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643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4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9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0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5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9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8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74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5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5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0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9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29.emf"/><Relationship Id="rId10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Efield</a:t>
            </a:r>
            <a:r>
              <a:rPr lang="en-US" dirty="0"/>
              <a:t> </a:t>
            </a:r>
            <a:r>
              <a:rPr lang="en-US" dirty="0" smtClean="0"/>
              <a:t>and Pitch Corrections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D. Rubin - for the </a:t>
            </a:r>
            <a:r>
              <a:rPr lang="en-US" dirty="0" err="1" smtClean="0"/>
              <a:t>Efield</a:t>
            </a:r>
            <a:r>
              <a:rPr lang="en-US" dirty="0" smtClean="0"/>
              <a:t>/Pitch working group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96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65130-4FE2-1945-B356-A6DCC58859A9}" type="datetime1">
              <a:rPr lang="en-US" smtClean="0"/>
              <a:t>11/21/19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055" y="106993"/>
            <a:ext cx="3154680" cy="2103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5613" y="914033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6746" y="3391774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20585" y="3400654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54107" y="612758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07565" y="729367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pic>
        <p:nvPicPr>
          <p:cNvPr id="14" name="Picture 13" descr="C_e(_rm_meas_)=-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35" y="5309938"/>
            <a:ext cx="3725344" cy="650715"/>
          </a:xfrm>
          <a:prstGeom prst="rect">
            <a:avLst/>
          </a:prstGeom>
        </p:spPr>
      </p:pic>
      <p:pic>
        <p:nvPicPr>
          <p:cNvPr id="15" name="Picture 14" descr="|C_e(_rm_meas_)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87" y="6015696"/>
            <a:ext cx="3877285" cy="280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829" y="125080"/>
            <a:ext cx="3154680" cy="21031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77" y="125080"/>
            <a:ext cx="315468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2528" y="2968565"/>
            <a:ext cx="315468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101" y="2968565"/>
            <a:ext cx="3154680" cy="2103120"/>
          </a:xfrm>
          <a:prstGeom prst="rect">
            <a:avLst/>
          </a:prstGeom>
        </p:spPr>
      </p:pic>
      <p:pic>
        <p:nvPicPr>
          <p:cNvPr id="20" name="Picture 19" descr="sigma_Delta_le_8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25" y="5793847"/>
            <a:ext cx="2565400" cy="3683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2966805" y="2228200"/>
            <a:ext cx="2997820" cy="3366592"/>
          </a:xfrm>
          <a:prstGeom prst="straightConnector1">
            <a:avLst/>
          </a:prstGeom>
          <a:ln w="3175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594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41D5-B979-AB43-AFA2-3156B68D03E9}" type="datetime1">
              <a:rPr lang="en-US" smtClean="0"/>
              <a:t>11/21/19</a:t>
            </a:fld>
            <a:endParaRPr lang="en-US"/>
          </a:p>
        </p:txBody>
      </p:sp>
      <p:pic>
        <p:nvPicPr>
          <p:cNvPr id="9" name="Picture 8" descr="efield-tru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5" y="3360164"/>
            <a:ext cx="4114800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18243" y="111248"/>
            <a:ext cx="234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1280 configurations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5" y="552620"/>
            <a:ext cx="4114800" cy="2743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07349" y="6098801"/>
            <a:ext cx="66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truth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41324" y="6145322"/>
            <a:ext cx="17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easured - truth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002" y="636711"/>
            <a:ext cx="41148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691" y="3379911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90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7767-D98C-9745-A2B2-BCD00BD76EDB}" type="datetime1">
              <a:rPr lang="en-US" smtClean="0"/>
              <a:t>11/21/19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7625" y="2594405"/>
            <a:ext cx="3366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                                         and  </a:t>
            </a:r>
            <a:endParaRPr lang="en-US" dirty="0"/>
          </a:p>
        </p:txBody>
      </p:sp>
      <p:pic>
        <p:nvPicPr>
          <p:cNvPr id="8" name="Picture 7" descr="n_x_=_1-Q_x^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69" y="2610431"/>
            <a:ext cx="1731777" cy="3747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854" y="417386"/>
            <a:ext cx="843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Systematic uncertainty due to quad misalignment/voltage errors for 1280 configurations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3183" y="879026"/>
            <a:ext cx="768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Efield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63183" y="3388151"/>
            <a:ext cx="80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Pitch</a:t>
            </a:r>
            <a:endParaRPr lang="en-US" sz="2400" dirty="0"/>
          </a:p>
        </p:txBody>
      </p:sp>
      <p:pic>
        <p:nvPicPr>
          <p:cNvPr id="13" name="Picture 12" descr="C_p(_rm_meas_)_=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89" y="3666234"/>
            <a:ext cx="2890734" cy="779413"/>
          </a:xfrm>
          <a:prstGeom prst="rect">
            <a:avLst/>
          </a:prstGeom>
        </p:spPr>
      </p:pic>
      <p:pic>
        <p:nvPicPr>
          <p:cNvPr id="14" name="Picture 13" descr="|C_p(_rm_meas_)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69" y="4525793"/>
            <a:ext cx="4382953" cy="325372"/>
          </a:xfrm>
          <a:prstGeom prst="rect">
            <a:avLst/>
          </a:prstGeom>
        </p:spPr>
      </p:pic>
      <p:pic>
        <p:nvPicPr>
          <p:cNvPr id="16" name="Picture 15" descr="C_e(_rm_meas_)=-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40" y="1089975"/>
            <a:ext cx="3725344" cy="650715"/>
          </a:xfrm>
          <a:prstGeom prst="rect">
            <a:avLst/>
          </a:prstGeom>
        </p:spPr>
      </p:pic>
      <p:pic>
        <p:nvPicPr>
          <p:cNvPr id="17" name="Picture 16" descr="|C_e(_rm_meas_)_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76" y="1751639"/>
            <a:ext cx="3877285" cy="28059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1465" y="5923323"/>
            <a:ext cx="821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</a:t>
            </a:r>
            <a:endParaRPr lang="en-US" dirty="0"/>
          </a:p>
        </p:txBody>
      </p:sp>
      <p:pic>
        <p:nvPicPr>
          <p:cNvPr id="19" name="Picture 18" descr="n_y=Q_y^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916" y="5916382"/>
            <a:ext cx="1212349" cy="436020"/>
          </a:xfrm>
          <a:prstGeom prst="rect">
            <a:avLst/>
          </a:prstGeom>
        </p:spPr>
      </p:pic>
      <p:pic>
        <p:nvPicPr>
          <p:cNvPr id="20" name="Picture 19" descr="x_e_=_frac_beta_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52" y="2504568"/>
            <a:ext cx="2105570" cy="653156"/>
          </a:xfrm>
          <a:prstGeom prst="rect">
            <a:avLst/>
          </a:prstGeom>
        </p:spPr>
      </p:pic>
      <p:pic>
        <p:nvPicPr>
          <p:cNvPr id="15" name="Picture 14" descr="sigma_Delta_le_8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81" y="2166987"/>
            <a:ext cx="2351423" cy="337581"/>
          </a:xfrm>
          <a:prstGeom prst="rect">
            <a:avLst/>
          </a:prstGeom>
        </p:spPr>
      </p:pic>
      <p:pic>
        <p:nvPicPr>
          <p:cNvPr id="21" name="Picture 20" descr="sigma_Delta_le_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28" y="5100640"/>
            <a:ext cx="1892695" cy="2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84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680" y="1351214"/>
            <a:ext cx="3744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betatron</a:t>
            </a:r>
            <a:r>
              <a:rPr lang="en-US" dirty="0" smtClean="0"/>
              <a:t> frequencies of the horizontal and vertical motion of the centroids =&gt; </a:t>
            </a:r>
            <a:r>
              <a:rPr lang="en-US" dirty="0" err="1" smtClean="0"/>
              <a:t>Qx</a:t>
            </a:r>
            <a:r>
              <a:rPr lang="en-US" dirty="0" smtClean="0"/>
              <a:t>, </a:t>
            </a:r>
            <a:r>
              <a:rPr lang="en-US" dirty="0" err="1" smtClean="0"/>
              <a:t>Qy</a:t>
            </a:r>
            <a:endParaRPr lang="en-US" dirty="0"/>
          </a:p>
        </p:txBody>
      </p:sp>
      <p:pic>
        <p:nvPicPr>
          <p:cNvPr id="10" name="Picture 9" descr="n_y_&amp;=&amp;_Q_y^2_n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6" y="3971153"/>
            <a:ext cx="2755900" cy="1130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520" y="3420711"/>
            <a:ext cx="4526280" cy="3017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520" y="403191"/>
            <a:ext cx="4526280" cy="3017520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BFCA8-710B-D649-8B1A-250D0D0280DA}" type="datetime1">
              <a:rPr lang="en-US" smtClean="0"/>
              <a:t>11/21/19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25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C15F37-96E5-FA40-BE97-BC5CDDE41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" r="50386"/>
          <a:stretch/>
        </p:blipFill>
        <p:spPr>
          <a:xfrm>
            <a:off x="0" y="2041274"/>
            <a:ext cx="3903602" cy="48167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2D00C8-159D-B54C-A60A-9439892220C4}"/>
              </a:ext>
            </a:extLst>
          </p:cNvPr>
          <p:cNvSpPr txBox="1"/>
          <p:nvPr/>
        </p:nvSpPr>
        <p:spPr>
          <a:xfrm>
            <a:off x="663004" y="2385393"/>
            <a:ext cx="151557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Mean  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5.00+/-0.00498</a:t>
            </a:r>
          </a:p>
          <a:p>
            <a:r>
              <a:rPr lang="en-US" sz="1400" b="1" dirty="0">
                <a:solidFill>
                  <a:srgbClr val="1635DB"/>
                </a:solidFill>
              </a:rPr>
              <a:t>5.03+/-0.00591 </a:t>
            </a:r>
          </a:p>
          <a:p>
            <a:r>
              <a:rPr lang="en-US" sz="1400" b="1" dirty="0"/>
              <a:t>5.06+/-0.00752</a:t>
            </a:r>
          </a:p>
          <a:p>
            <a:endParaRPr lang="en-US" sz="1400" b="1" dirty="0"/>
          </a:p>
          <a:p>
            <a:r>
              <a:rPr lang="en-US" sz="1400" b="1" dirty="0"/>
              <a:t>Width  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8.28+/-0.00352 </a:t>
            </a:r>
          </a:p>
          <a:p>
            <a:r>
              <a:rPr lang="en-US" sz="1400" b="1" dirty="0">
                <a:solidFill>
                  <a:srgbClr val="1635DB"/>
                </a:solidFill>
              </a:rPr>
              <a:t>8.28+/-0.00418 </a:t>
            </a:r>
          </a:p>
          <a:p>
            <a:r>
              <a:rPr lang="en-US" sz="1400" b="1" dirty="0"/>
              <a:t>8.28+/-0.00532</a:t>
            </a:r>
          </a:p>
          <a:p>
            <a:endParaRPr lang="en-US" sz="1400" b="1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C50B059-CF95-FE48-A25D-CB4CD2934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602" y="2519464"/>
            <a:ext cx="4868145" cy="41399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D291CA-62F1-1346-AD1C-04A4FC081D6E}"/>
              </a:ext>
            </a:extLst>
          </p:cNvPr>
          <p:cNvSpPr txBox="1"/>
          <p:nvPr/>
        </p:nvSpPr>
        <p:spPr>
          <a:xfrm>
            <a:off x="4608885" y="2077601"/>
            <a:ext cx="3573893" cy="65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Means are different 5.060 ➝ 4.35.  but shape comparison looks  good.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4A4B307-8ED4-0E4A-8B38-C2D07BBD957F}"/>
              </a:ext>
            </a:extLst>
          </p:cNvPr>
          <p:cNvSpPr txBox="1"/>
          <p:nvPr/>
        </p:nvSpPr>
        <p:spPr>
          <a:xfrm>
            <a:off x="7301897" y="2948939"/>
            <a:ext cx="99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&gt; 1.5 GeV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23BF531-313D-A848-BEE0-199D08192EC8}"/>
              </a:ext>
            </a:extLst>
          </p:cNvPr>
          <p:cNvSpPr txBox="1">
            <a:spLocks/>
          </p:cNvSpPr>
          <p:nvPr/>
        </p:nvSpPr>
        <p:spPr>
          <a:xfrm>
            <a:off x="4608884" y="438082"/>
            <a:ext cx="3893705" cy="124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Cornell FR reconstruction from decay positrons in calorimeters ( 4&lt; t &lt; 150 𝝻s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4438" y="492692"/>
            <a:ext cx="3134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tracking planes at t&gt;30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x_e_=_R_magic_f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8" y="978230"/>
            <a:ext cx="3325724" cy="7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54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E513E5-1682-D04D-B7E5-0E5F592F3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``Statistical Error” on FR extraction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C32C32F-B2D5-0442-B167-6069BF5C7460}"/>
              </a:ext>
            </a:extLst>
          </p:cNvPr>
          <p:cNvSpPr txBox="1"/>
          <p:nvPr/>
        </p:nvSpPr>
        <p:spPr>
          <a:xfrm>
            <a:off x="295020" y="2338291"/>
            <a:ext cx="2595152" cy="329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73 </a:t>
            </a:r>
            <a:r>
              <a:rPr lang="en-US" sz="1400" dirty="0" smtClean="0"/>
              <a:t>random </a:t>
            </a:r>
            <a:r>
              <a:rPr lang="en-US" sz="1400" dirty="0"/>
              <a:t>variations over same input data</a:t>
            </a:r>
          </a:p>
          <a:p>
            <a:endParaRPr lang="en-US" sz="1400" dirty="0"/>
          </a:p>
          <a:p>
            <a:r>
              <a:rPr lang="en-US" sz="1400" dirty="0"/>
              <a:t>Average Mean = 4.35 +/- 0.021</a:t>
            </a:r>
          </a:p>
          <a:p>
            <a:r>
              <a:rPr lang="en-US" sz="1400" dirty="0"/>
              <a:t>Width of Mean = 0.17 +/- 0.019</a:t>
            </a:r>
          </a:p>
          <a:p>
            <a:endParaRPr lang="en-US" sz="1400" dirty="0"/>
          </a:p>
          <a:p>
            <a:r>
              <a:rPr lang="en-US" sz="1400" dirty="0"/>
              <a:t>Average Width = 8.84 +/- 0.030</a:t>
            </a:r>
          </a:p>
          <a:p>
            <a:r>
              <a:rPr lang="en-US" sz="1400" dirty="0"/>
              <a:t>Width of Width = 0.22 +/- 0.023</a:t>
            </a:r>
          </a:p>
          <a:p>
            <a:endParaRPr lang="en-US" sz="1400" dirty="0"/>
          </a:p>
          <a:p>
            <a:r>
              <a:rPr lang="en-US" sz="1400" dirty="0"/>
              <a:t>Difference between truth and FR  reconstruction is significant.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5AF56AE-86FF-B842-B33A-CB64AE2F4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94703" y="1243664"/>
            <a:ext cx="3554202" cy="56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5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B3B0E-2C37-D24C-879B-01FE86943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332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Average Radius &lt;R&gt;  from Tracking planes for t &gt; 30 𝝻s.</a:t>
            </a:r>
            <a:br>
              <a:rPr lang="en-US" sz="2700" dirty="0"/>
            </a:br>
            <a:r>
              <a:rPr lang="en-US" sz="2700" dirty="0"/>
              <a:t> </a:t>
            </a:r>
            <a:br>
              <a:rPr lang="en-US" sz="2700" dirty="0"/>
            </a:br>
            <a:r>
              <a:rPr lang="en-US" sz="3600" dirty="0">
                <a:solidFill>
                  <a:srgbClr val="1635DB"/>
                </a:solidFill>
              </a:rPr>
              <a:t>Averaged over all planes &lt;R&gt; ~ 5.6 mm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3576664-31D9-9340-B144-0EABDC497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" b="49651"/>
          <a:stretch/>
        </p:blipFill>
        <p:spPr>
          <a:xfrm>
            <a:off x="17192" y="3933174"/>
            <a:ext cx="9109617" cy="2924827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C20ECE7-7EA7-804F-8196-C6580A1E221D}"/>
              </a:ext>
            </a:extLst>
          </p:cNvPr>
          <p:cNvSpPr txBox="1"/>
          <p:nvPr/>
        </p:nvSpPr>
        <p:spPr>
          <a:xfrm>
            <a:off x="412577" y="2343934"/>
            <a:ext cx="2058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Plane 0 Mean</a:t>
            </a:r>
          </a:p>
          <a:p>
            <a:r>
              <a:rPr lang="en-US" dirty="0"/>
              <a:t> </a:t>
            </a:r>
            <a:r>
              <a:rPr lang="en-US" dirty="0">
                <a:solidFill>
                  <a:srgbClr val="FF0000"/>
                </a:solidFill>
              </a:rPr>
              <a:t>5.73 +/- 0.0057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1635DB"/>
                </a:solidFill>
              </a:rPr>
              <a:t>5.76 +/- 0.0068 </a:t>
            </a:r>
          </a:p>
          <a:p>
            <a:r>
              <a:rPr lang="en-US" dirty="0"/>
              <a:t> 5.80 +/- 0.0086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CFA32B0-815B-7447-A689-A62EC6AFBF7E}"/>
              </a:ext>
            </a:extLst>
          </p:cNvPr>
          <p:cNvSpPr txBox="1"/>
          <p:nvPr/>
        </p:nvSpPr>
        <p:spPr>
          <a:xfrm>
            <a:off x="4924328" y="2455581"/>
            <a:ext cx="1921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Plane 2 Mean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5.57 +/- 0.0058 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1635DB"/>
                </a:solidFill>
              </a:rPr>
              <a:t>5.59 +/- 0.0069 </a:t>
            </a:r>
          </a:p>
          <a:p>
            <a:r>
              <a:rPr lang="en-US" dirty="0"/>
              <a:t> 5.62 +/- 0.0088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4960C24-4B6F-124B-87AA-36B629959754}"/>
              </a:ext>
            </a:extLst>
          </p:cNvPr>
          <p:cNvSpPr txBox="1"/>
          <p:nvPr/>
        </p:nvSpPr>
        <p:spPr>
          <a:xfrm>
            <a:off x="2866145" y="2343934"/>
            <a:ext cx="2058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Plane 1 Mean</a:t>
            </a:r>
          </a:p>
          <a:p>
            <a:r>
              <a:rPr lang="en-US" dirty="0"/>
              <a:t> </a:t>
            </a:r>
            <a:r>
              <a:rPr lang="en-US" dirty="0">
                <a:solidFill>
                  <a:srgbClr val="FF0000"/>
                </a:solidFill>
              </a:rPr>
              <a:t>5.25+/-0.0059 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1635DB"/>
                </a:solidFill>
              </a:rPr>
              <a:t>5.29+/-0.0070 </a:t>
            </a:r>
          </a:p>
          <a:p>
            <a:r>
              <a:rPr lang="en-US" dirty="0"/>
              <a:t> 5.34+/-0.0089</a:t>
            </a:r>
          </a:p>
          <a:p>
            <a:r>
              <a:rPr lang="en-US" dirty="0"/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6707C4A-3D2C-DF46-83B1-0CDD85BC8417}"/>
              </a:ext>
            </a:extLst>
          </p:cNvPr>
          <p:cNvSpPr txBox="1"/>
          <p:nvPr/>
        </p:nvSpPr>
        <p:spPr>
          <a:xfrm>
            <a:off x="7181639" y="2490852"/>
            <a:ext cx="1913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Plane 3 Mean</a:t>
            </a:r>
          </a:p>
          <a:p>
            <a:r>
              <a:rPr lang="en-US" dirty="0"/>
              <a:t> </a:t>
            </a:r>
            <a:r>
              <a:rPr lang="en-US" dirty="0">
                <a:solidFill>
                  <a:srgbClr val="FF0000"/>
                </a:solidFill>
              </a:rPr>
              <a:t>6.039 +/- 0.0057 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1635DB"/>
                </a:solidFill>
              </a:rPr>
              <a:t>6.049 +/- 0.0067 </a:t>
            </a:r>
          </a:p>
          <a:p>
            <a:r>
              <a:rPr lang="en-US" dirty="0"/>
              <a:t> 6.071 +/- 0.0085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35430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784D2C-6665-8A4A-AA3F-2CDCC20B3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Frequency Spectrum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AC37CBC-6033-6F4D-8373-00FB13578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95" y="1784361"/>
            <a:ext cx="7637744" cy="4870446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ACB34F-813A-FB42-B82A-077BEC5B97FD}"/>
              </a:ext>
            </a:extLst>
          </p:cNvPr>
          <p:cNvSpPr txBox="1"/>
          <p:nvPr/>
        </p:nvSpPr>
        <p:spPr>
          <a:xfrm>
            <a:off x="7782955" y="2095332"/>
            <a:ext cx="11210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Tracking Plane 0 (all look the same)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Fast Rotation Extraction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99356EB-7E6F-474F-8CCF-182ADFEB8B2E}"/>
              </a:ext>
            </a:extLst>
          </p:cNvPr>
          <p:cNvSpPr txBox="1"/>
          <p:nvPr/>
        </p:nvSpPr>
        <p:spPr>
          <a:xfrm>
            <a:off x="1149500" y="1415029"/>
            <a:ext cx="148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&gt; 1.5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6595A0-031A-104F-B92F-EBA1C873B132}"/>
              </a:ext>
            </a:extLst>
          </p:cNvPr>
          <p:cNvSpPr txBox="1"/>
          <p:nvPr/>
        </p:nvSpPr>
        <p:spPr>
          <a:xfrm>
            <a:off x="3515668" y="1415029"/>
            <a:ext cx="145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635DB"/>
                </a:solidFill>
              </a:rPr>
              <a:t>e</a:t>
            </a:r>
            <a:r>
              <a:rPr lang="en-US" baseline="30000" dirty="0">
                <a:solidFill>
                  <a:srgbClr val="1635DB"/>
                </a:solidFill>
              </a:rPr>
              <a:t>+</a:t>
            </a:r>
            <a:r>
              <a:rPr lang="en-US" dirty="0">
                <a:solidFill>
                  <a:srgbClr val="1635DB"/>
                </a:solidFill>
              </a:rPr>
              <a:t> &gt; 1.0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680C23C-F755-BB42-8244-C290C1AA4EFF}"/>
              </a:ext>
            </a:extLst>
          </p:cNvPr>
          <p:cNvSpPr txBox="1"/>
          <p:nvPr/>
        </p:nvSpPr>
        <p:spPr>
          <a:xfrm>
            <a:off x="6251091" y="1506022"/>
            <a:ext cx="132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 &gt; 0.5 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A707026-4B31-3C43-AF0A-468B5176378F}"/>
              </a:ext>
            </a:extLst>
          </p:cNvPr>
          <p:cNvSpPr txBox="1"/>
          <p:nvPr/>
        </p:nvSpPr>
        <p:spPr>
          <a:xfrm>
            <a:off x="3229546" y="1965451"/>
            <a:ext cx="147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6699.66+/-0.0063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D23866B-4D76-2D44-B23F-4617515CEC21}"/>
              </a:ext>
            </a:extLst>
          </p:cNvPr>
          <p:cNvSpPr txBox="1"/>
          <p:nvPr/>
        </p:nvSpPr>
        <p:spPr>
          <a:xfrm>
            <a:off x="672270" y="1956571"/>
            <a:ext cx="1473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6699.62+/-0.0080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87E898C-E8E8-0743-B98A-9ED8507F95EA}"/>
              </a:ext>
            </a:extLst>
          </p:cNvPr>
          <p:cNvSpPr txBox="1"/>
          <p:nvPr/>
        </p:nvSpPr>
        <p:spPr>
          <a:xfrm>
            <a:off x="5736553" y="1956571"/>
            <a:ext cx="1551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6699.68+/-0.0053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EACAA13-CF9A-E44C-A3CD-7A6C31BF1B2B}"/>
              </a:ext>
            </a:extLst>
          </p:cNvPr>
          <p:cNvSpPr txBox="1"/>
          <p:nvPr/>
        </p:nvSpPr>
        <p:spPr>
          <a:xfrm>
            <a:off x="672270" y="4382541"/>
            <a:ext cx="1659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6700.94+/-0.80</a:t>
            </a:r>
          </a:p>
          <a:p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8296279-65F4-5749-8460-6B66DC9C4670}"/>
              </a:ext>
            </a:extLst>
          </p:cNvPr>
          <p:cNvSpPr txBox="1"/>
          <p:nvPr/>
        </p:nvSpPr>
        <p:spPr>
          <a:xfrm>
            <a:off x="3229546" y="4357490"/>
            <a:ext cx="1740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6700.99+/-0.80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BE637D0-F933-DC4B-B2F5-369A847D2C26}"/>
              </a:ext>
            </a:extLst>
          </p:cNvPr>
          <p:cNvSpPr txBox="1"/>
          <p:nvPr/>
        </p:nvSpPr>
        <p:spPr>
          <a:xfrm>
            <a:off x="5736553" y="4357490"/>
            <a:ext cx="18383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6700.91+/-0.80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780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5004D5-9FB7-AE4D-B3E9-6E8366CA7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Maximal Error?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004876-7177-BE41-9C24-3549342F4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342" y="1327073"/>
            <a:ext cx="8265453" cy="2095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How does the deviation between the fast rotation analysis and the “truth” from the tracking planes bias the E-field correction?  (n = 0.108)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AA21D49-839D-0D45-8D51-214379E01E2E}"/>
              </a:ext>
            </a:extLst>
          </p:cNvPr>
          <p:cNvGrpSpPr/>
          <p:nvPr/>
        </p:nvGrpSpPr>
        <p:grpSpPr>
          <a:xfrm>
            <a:off x="110432" y="3181984"/>
            <a:ext cx="9033568" cy="1292663"/>
            <a:chOff x="889349" y="3666168"/>
            <a:chExt cx="10033347" cy="1477328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40D35F1-D533-184D-857C-36BDEE230198}"/>
                </a:ext>
              </a:extLst>
            </p:cNvPr>
            <p:cNvSpPr txBox="1"/>
            <p:nvPr/>
          </p:nvSpPr>
          <p:spPr>
            <a:xfrm>
              <a:off x="889349" y="3666169"/>
              <a:ext cx="2609990" cy="129266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000" dirty="0"/>
                <a:t>FR ➔ 365 ppb</a:t>
              </a:r>
            </a:p>
            <a:p>
              <a:pPr lvl="1">
                <a:buFont typeface="System Font Regular"/>
                <a:buChar char="-"/>
              </a:pPr>
              <a:r>
                <a:rPr lang="en-US" sz="2000" dirty="0"/>
                <a:t>Mean 4.35 </a:t>
              </a:r>
            </a:p>
            <a:p>
              <a:pPr lvl="1">
                <a:buFont typeface="System Font Regular"/>
                <a:buChar char="-"/>
              </a:pPr>
              <a:r>
                <a:rPr lang="en-US" sz="2000" dirty="0"/>
                <a:t>Width 8.78</a:t>
              </a:r>
            </a:p>
            <a:p>
              <a:r>
                <a:rPr lang="en-US" sz="1600" dirty="0"/>
                <a:t>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96FC529-FB07-C34B-AA49-CCF35ABD5C41}"/>
                </a:ext>
              </a:extLst>
            </p:cNvPr>
            <p:cNvSpPr txBox="1"/>
            <p:nvPr/>
          </p:nvSpPr>
          <p:spPr>
            <a:xfrm>
              <a:off x="8256740" y="3666168"/>
              <a:ext cx="2665956" cy="129266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000" dirty="0"/>
                <a:t>TRUTH ➔ 358 ppb  </a:t>
              </a:r>
            </a:p>
            <a:p>
              <a:pPr lvl="1">
                <a:buFont typeface="System Font Regular"/>
                <a:buChar char="-"/>
              </a:pPr>
              <a:r>
                <a:rPr lang="en-US" sz="2000" dirty="0"/>
                <a:t>Mean 5.06 </a:t>
              </a:r>
            </a:p>
            <a:p>
              <a:pPr lvl="1">
                <a:buFont typeface="System Font Regular"/>
                <a:buChar char="-"/>
              </a:pPr>
              <a:r>
                <a:rPr lang="en-US" sz="2000" dirty="0"/>
                <a:t>Width 8.28</a:t>
              </a:r>
            </a:p>
            <a:p>
              <a:endParaRPr lang="en-US" sz="16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D3F5B12E-3FD6-A944-BB0C-BF01215FD20E}"/>
                </a:ext>
              </a:extLst>
            </p:cNvPr>
            <p:cNvSpPr/>
            <p:nvPr/>
          </p:nvSpPr>
          <p:spPr>
            <a:xfrm>
              <a:off x="3499338" y="3666168"/>
              <a:ext cx="4757402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A903F01-D857-C14C-BF88-873D3182FFF0}"/>
              </a:ext>
            </a:extLst>
          </p:cNvPr>
          <p:cNvSpPr txBox="1"/>
          <p:nvPr/>
        </p:nvSpPr>
        <p:spPr>
          <a:xfrm>
            <a:off x="3200701" y="4799950"/>
            <a:ext cx="328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Deviation is 7 ppb</a:t>
            </a:r>
          </a:p>
        </p:txBody>
      </p:sp>
      <p:pic>
        <p:nvPicPr>
          <p:cNvPr id="4" name="Picture 3" descr="C_E=-_frac_2n(n-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63" y="3422095"/>
            <a:ext cx="3735034" cy="9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83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5883"/>
            <a:ext cx="4472416" cy="3356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416" y="2677408"/>
            <a:ext cx="4368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34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8994" y="773405"/>
            <a:ext cx="4019049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Fourier fast rotation analysis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Statistical uncertainty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Systematic uncertainty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Background subtraction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Dependence on start time </a:t>
            </a:r>
            <a:r>
              <a:rPr lang="en-US" dirty="0" err="1" smtClean="0"/>
              <a:t>ts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Correlations and t0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CERN III method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Cary investigations?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Correlations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Tarazona</a:t>
            </a:r>
            <a:r>
              <a:rPr lang="en-US" dirty="0" smtClean="0"/>
              <a:t>, BMAD, Renee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Toy mc results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Closing the loop with gm2ringsim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Effect of alignment and voltage errors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03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no-correlation_monte-carl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9854" y="246161"/>
            <a:ext cx="2757101" cy="4071032"/>
          </a:xfrm>
          <a:prstGeom prst="rect">
            <a:avLst/>
          </a:prstGeom>
        </p:spPr>
      </p:pic>
      <p:pic>
        <p:nvPicPr>
          <p:cNvPr id="6" name="Picture 5" descr="Background_fit_t0_0.110411_tS_4.0215_tM_289.9965_df_2_6671.0_6739.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4" y="3660228"/>
            <a:ext cx="4044182" cy="2696121"/>
          </a:xfrm>
          <a:prstGeom prst="rect">
            <a:avLst/>
          </a:prstGeom>
        </p:spPr>
      </p:pic>
      <p:pic>
        <p:nvPicPr>
          <p:cNvPr id="7" name="Picture 6" descr="RadialBeamCoordinate_t0_0.11041_tS_4.0215_tM_289.9965_df_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58" y="3800711"/>
            <a:ext cx="3829284" cy="24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44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Background_fit_t0_0.110517_tS_4.0245_tM_290.0315_df_2_6663.0_6737.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28184"/>
            <a:ext cx="3764776" cy="2509851"/>
          </a:xfrm>
          <a:prstGeom prst="rect">
            <a:avLst/>
          </a:prstGeom>
        </p:spPr>
      </p:pic>
      <p:pic>
        <p:nvPicPr>
          <p:cNvPr id="7" name="Picture 6" descr="RadialBeamCoordinate_t0_0.11052_tS_4.0245_tM_290.0315_df_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55" y="3350864"/>
            <a:ext cx="4168690" cy="2668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19775" y="515419"/>
            <a:ext cx="2361790" cy="3487330"/>
          </a:xfrm>
          <a:prstGeom prst="rect">
            <a:avLst/>
          </a:prstGeom>
        </p:spPr>
      </p:pic>
      <p:pic>
        <p:nvPicPr>
          <p:cNvPr id="9" name="Picture 8" descr="correlation-histogram_fatemi_sourc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143000"/>
            <a:ext cx="3195174" cy="199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4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Background_fit_t0_0.110659_tS_4.0225_tM_289.9455_df_2_6667.0_6743.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6" y="3509945"/>
            <a:ext cx="3819991" cy="2546661"/>
          </a:xfrm>
          <a:prstGeom prst="rect">
            <a:avLst/>
          </a:prstGeom>
        </p:spPr>
      </p:pic>
      <p:pic>
        <p:nvPicPr>
          <p:cNvPr id="7" name="Picture 6" descr="RadialBeamCoordinate_t0_0.11066_tS_4.0225_tM_289.9455_df_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101" y="3518227"/>
            <a:ext cx="4338298" cy="2777429"/>
          </a:xfrm>
          <a:prstGeom prst="rect">
            <a:avLst/>
          </a:prstGeom>
        </p:spPr>
      </p:pic>
      <p:pic>
        <p:nvPicPr>
          <p:cNvPr id="8" name="Picture 7" descr="correlation-histogram_tarazona_monte-carl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4131" y="250279"/>
            <a:ext cx="2690577" cy="3972805"/>
          </a:xfrm>
          <a:prstGeom prst="rect">
            <a:avLst/>
          </a:prstGeom>
        </p:spPr>
      </p:pic>
      <p:pic>
        <p:nvPicPr>
          <p:cNvPr id="9" name="Picture 8" descr="correlation-histogram_tarazona_sourc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1" y="1078476"/>
            <a:ext cx="4143316" cy="242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67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Background_fit_t0_0.110402_tS_4.0235_tM_289.9325_df_2_6667.0_6733.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9" y="3746510"/>
            <a:ext cx="3441374" cy="2294249"/>
          </a:xfrm>
          <a:prstGeom prst="rect">
            <a:avLst/>
          </a:prstGeom>
        </p:spPr>
      </p:pic>
      <p:pic>
        <p:nvPicPr>
          <p:cNvPr id="6" name="Picture 5" descr="correlation-histogram_rubin_sour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9" y="1135932"/>
            <a:ext cx="3824642" cy="2241573"/>
          </a:xfrm>
          <a:prstGeom prst="rect">
            <a:avLst/>
          </a:prstGeom>
        </p:spPr>
      </p:pic>
      <p:pic>
        <p:nvPicPr>
          <p:cNvPr id="8" name="Picture 7" descr="correlation-histogram_rubin_monte-carl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3460" y="-117000"/>
            <a:ext cx="2874626" cy="4244564"/>
          </a:xfrm>
          <a:prstGeom prst="rect">
            <a:avLst/>
          </a:prstGeom>
        </p:spPr>
      </p:pic>
      <p:pic>
        <p:nvPicPr>
          <p:cNvPr id="9" name="Picture 8" descr="RadialBeamCoordinate_t0_0.11040_tS_4.0235_tM_289.9325_df_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06" y="3809234"/>
            <a:ext cx="3822158" cy="244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01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41" y="-13289"/>
            <a:ext cx="7982513" cy="3486338"/>
          </a:xfrm>
          <a:prstGeom prst="rect">
            <a:avLst/>
          </a:prstGeom>
        </p:spPr>
      </p:pic>
      <p:pic>
        <p:nvPicPr>
          <p:cNvPr id="6" name="Picture 5" descr="hat_S(_omega)=_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74" y="4158547"/>
            <a:ext cx="3897717" cy="708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299" y="3155400"/>
            <a:ext cx="873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         , beam is maximally bunched.  As               , </a:t>
            </a:r>
            <a:r>
              <a:rPr lang="en-US" dirty="0" err="1" smtClean="0"/>
              <a:t>muons</a:t>
            </a:r>
            <a:r>
              <a:rPr lang="en-US" dirty="0" smtClean="0"/>
              <a:t> distributed uniformly around ring   </a:t>
            </a:r>
            <a:endParaRPr lang="en-US" dirty="0"/>
          </a:p>
        </p:txBody>
      </p:sp>
      <p:pic>
        <p:nvPicPr>
          <p:cNvPr id="10" name="Picture 9" descr="t=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8" y="3286881"/>
            <a:ext cx="481159" cy="160387"/>
          </a:xfrm>
          <a:prstGeom prst="rect">
            <a:avLst/>
          </a:prstGeom>
        </p:spPr>
      </p:pic>
      <p:pic>
        <p:nvPicPr>
          <p:cNvPr id="11" name="Picture 10" descr="t_rightarrow_in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40" y="3264814"/>
            <a:ext cx="741458" cy="169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85460" y="3652341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Symmetric reflection about </a:t>
            </a:r>
            <a:endParaRPr lang="en-US" dirty="0"/>
          </a:p>
        </p:txBody>
      </p:sp>
      <p:pic>
        <p:nvPicPr>
          <p:cNvPr id="13" name="Picture 12" descr="t=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03" y="3770593"/>
            <a:ext cx="481159" cy="16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3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579" y="3625850"/>
            <a:ext cx="2730500" cy="18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579" y="1676400"/>
            <a:ext cx="281940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009" y="3705419"/>
            <a:ext cx="2717800" cy="180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879" y="1479550"/>
            <a:ext cx="3314700" cy="2146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17272" y="1001830"/>
            <a:ext cx="3730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4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contaminated by positrons -  </a:t>
            </a:r>
            <a:endParaRPr lang="en-US" dirty="0"/>
          </a:p>
        </p:txBody>
      </p:sp>
      <p:pic>
        <p:nvPicPr>
          <p:cNvPr id="11" name="Picture 10" descr="t_s_&gt;_4_mu_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65" y="1079494"/>
            <a:ext cx="1162544" cy="29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2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446"/>
            <a:ext cx="9144000" cy="380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67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1029" y="1112268"/>
            <a:ext cx="7170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T. Barrett, R. Carey, A. </a:t>
            </a:r>
            <a:r>
              <a:rPr lang="en-US" i="1" dirty="0" err="1" smtClean="0"/>
              <a:t>Chapelain</a:t>
            </a:r>
            <a:r>
              <a:rPr lang="en-US" i="1" dirty="0" smtClean="0"/>
              <a:t>, J. </a:t>
            </a:r>
            <a:r>
              <a:rPr lang="en-US" i="1" dirty="0" err="1" smtClean="0"/>
              <a:t>Crnkovic</a:t>
            </a:r>
            <a:r>
              <a:rPr lang="en-US" i="1" dirty="0" smtClean="0"/>
              <a:t>, P. </a:t>
            </a:r>
            <a:r>
              <a:rPr lang="en-US" i="1" dirty="0" err="1" smtClean="0"/>
              <a:t>Debevec,J</a:t>
            </a:r>
            <a:r>
              <a:rPr lang="en-US" i="1" dirty="0" smtClean="0"/>
              <a:t>. Fagin, R. </a:t>
            </a:r>
            <a:r>
              <a:rPr lang="en-US" i="1" dirty="0" err="1" smtClean="0"/>
              <a:t>Fatemi</a:t>
            </a:r>
            <a:r>
              <a:rPr lang="en-US" i="1" dirty="0" smtClean="0"/>
              <a:t>, M. </a:t>
            </a:r>
            <a:r>
              <a:rPr lang="en-US" i="1" dirty="0" err="1" smtClean="0"/>
              <a:t>Kargiantoulakis</a:t>
            </a:r>
            <a:r>
              <a:rPr lang="en-US" i="1" dirty="0" smtClean="0"/>
              <a:t>, A. </a:t>
            </a:r>
            <a:r>
              <a:rPr lang="en-US" i="1" dirty="0" err="1" smtClean="0"/>
              <a:t>Lorente</a:t>
            </a:r>
            <a:r>
              <a:rPr lang="en-US" i="1" dirty="0" smtClean="0"/>
              <a:t>, J. Mott, J. Price, D. </a:t>
            </a:r>
            <a:r>
              <a:rPr lang="en-US" i="1" dirty="0" err="1" smtClean="0"/>
              <a:t>Tarazona</a:t>
            </a:r>
            <a:r>
              <a:rPr lang="en-US" i="1" dirty="0" smtClean="0"/>
              <a:t>, T. Walton  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356712" y="757289"/>
            <a:ext cx="2682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Efield</a:t>
            </a:r>
            <a:r>
              <a:rPr lang="en-US" dirty="0" smtClean="0"/>
              <a:t>/pitch working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800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22-November-2019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05" y="139700"/>
            <a:ext cx="4824190" cy="2827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05" y="2967095"/>
            <a:ext cx="4836552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1866900"/>
            <a:ext cx="438912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99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73029" y="1529018"/>
            <a:ext cx="0" cy="137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spect="1"/>
          </p:cNvSpPr>
          <p:nvPr/>
        </p:nvSpPr>
        <p:spPr>
          <a:xfrm>
            <a:off x="2948695" y="1300481"/>
            <a:ext cx="2811752" cy="28097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081148" y="1529018"/>
            <a:ext cx="8699" cy="137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470588" y="1304831"/>
            <a:ext cx="137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425581" y="3210859"/>
            <a:ext cx="137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06802" y="152901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plates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256585" y="2716695"/>
            <a:ext cx="50386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485754" y="2719154"/>
            <a:ext cx="4805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45538" y="2178700"/>
            <a:ext cx="78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±1mm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86423" y="1809368"/>
            <a:ext cx="145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ΔV</a:t>
            </a:r>
            <a:r>
              <a:rPr lang="en-US" baseline="-25000" dirty="0" err="1" smtClean="0"/>
              <a:t>p</a:t>
            </a:r>
            <a:r>
              <a:rPr lang="en-US" dirty="0" smtClean="0"/>
              <a:t> = ± </a:t>
            </a:r>
            <a:r>
              <a:rPr lang="en-US" dirty="0"/>
              <a:t>5</a:t>
            </a:r>
            <a:r>
              <a:rPr lang="en-US" dirty="0" smtClean="0"/>
              <a:t>% V</a:t>
            </a:r>
            <a:r>
              <a:rPr lang="en-US" baseline="-25000" dirty="0" smtClean="0"/>
              <a:t>0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951399" y="879174"/>
            <a:ext cx="0" cy="3473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951400" y="1437839"/>
            <a:ext cx="1" cy="3715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88302" y="139187"/>
            <a:ext cx="8398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Systematically explore dependence of E-field and Pitch correction on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field and </a:t>
            </a:r>
            <a:r>
              <a:rPr lang="en-US" sz="2000" dirty="0"/>
              <a:t>alignment errors </a:t>
            </a:r>
            <a:r>
              <a:rPr lang="en-US" sz="2000" dirty="0" smtClean="0"/>
              <a:t>and nonlinearity with simulation</a:t>
            </a:r>
            <a:endParaRPr lang="en-US" sz="2000" dirty="0"/>
          </a:p>
          <a:p>
            <a:endParaRPr lang="en-US" sz="2000" dirty="0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57200" y="537914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57200" y="566514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442846" y="536779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442846" y="566514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44603" y="537248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044603" y="5668549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013388" y="537248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013388" y="566070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659291" y="5385810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659291" y="5671811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644937" y="5374461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644937" y="5671811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246694" y="5379148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246694" y="5675211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215479" y="5379148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215479" y="5667367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57200" y="5719071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S</a:t>
            </a:r>
            <a:endParaRPr lang="en-US" sz="1100" dirty="0"/>
          </a:p>
        </p:txBody>
      </p:sp>
      <p:sp>
        <p:nvSpPr>
          <p:cNvPr id="49" name="TextBox 48"/>
          <p:cNvSpPr txBox="1"/>
          <p:nvPr/>
        </p:nvSpPr>
        <p:spPr>
          <a:xfrm>
            <a:off x="1240144" y="5725768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L</a:t>
            </a:r>
            <a:endParaRPr lang="en-US" sz="1100" dirty="0"/>
          </a:p>
        </p:txBody>
      </p:sp>
      <p:sp>
        <p:nvSpPr>
          <p:cNvPr id="50" name="TextBox 49"/>
          <p:cNvSpPr txBox="1"/>
          <p:nvPr/>
        </p:nvSpPr>
        <p:spPr>
          <a:xfrm>
            <a:off x="2442846" y="5730814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S</a:t>
            </a:r>
            <a:endParaRPr lang="en-US" sz="1100" dirty="0"/>
          </a:p>
        </p:txBody>
      </p:sp>
      <p:sp>
        <p:nvSpPr>
          <p:cNvPr id="51" name="TextBox 50"/>
          <p:cNvSpPr txBox="1"/>
          <p:nvPr/>
        </p:nvSpPr>
        <p:spPr>
          <a:xfrm>
            <a:off x="4633364" y="5705603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S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6654353" y="5705142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S</a:t>
            </a:r>
            <a:endParaRPr lang="en-US" sz="1100" dirty="0"/>
          </a:p>
        </p:txBody>
      </p:sp>
      <p:sp>
        <p:nvSpPr>
          <p:cNvPr id="53" name="TextBox 52"/>
          <p:cNvSpPr txBox="1"/>
          <p:nvPr/>
        </p:nvSpPr>
        <p:spPr>
          <a:xfrm>
            <a:off x="3249451" y="5747363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L</a:t>
            </a:r>
            <a:endParaRPr lang="en-US" sz="1100" dirty="0"/>
          </a:p>
        </p:txBody>
      </p:sp>
      <p:sp>
        <p:nvSpPr>
          <p:cNvPr id="54" name="TextBox 53"/>
          <p:cNvSpPr txBox="1"/>
          <p:nvPr/>
        </p:nvSpPr>
        <p:spPr>
          <a:xfrm>
            <a:off x="5539310" y="5719071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L</a:t>
            </a:r>
            <a:endParaRPr lang="en-US" sz="1100" dirty="0"/>
          </a:p>
        </p:txBody>
      </p:sp>
      <p:sp>
        <p:nvSpPr>
          <p:cNvPr id="55" name="TextBox 54"/>
          <p:cNvSpPr txBox="1"/>
          <p:nvPr/>
        </p:nvSpPr>
        <p:spPr>
          <a:xfrm>
            <a:off x="7464592" y="5698832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L</a:t>
            </a:r>
            <a:endParaRPr lang="en-US" sz="1100" dirty="0"/>
          </a:p>
        </p:txBody>
      </p: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B430-98E8-0048-A600-921BE349C10E}" type="datetime1">
              <a:rPr lang="en-US" smtClean="0"/>
              <a:t>11/21/19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3420888"/>
            <a:ext cx="78919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are 2</a:t>
            </a:r>
            <a:r>
              <a:rPr lang="en-US" baseline="30000" dirty="0" smtClean="0"/>
              <a:t>4</a:t>
            </a:r>
            <a:r>
              <a:rPr lang="en-US" dirty="0" smtClean="0"/>
              <a:t> combinations of displacement errors. Two for each plate and 4 plates</a:t>
            </a:r>
          </a:p>
          <a:p>
            <a:r>
              <a:rPr lang="en-US" dirty="0" smtClean="0"/>
              <a:t>There are 2</a:t>
            </a:r>
            <a:r>
              <a:rPr lang="en-US" baseline="30000" dirty="0" smtClean="0"/>
              <a:t>4</a:t>
            </a:r>
            <a:r>
              <a:rPr lang="en-US" dirty="0" smtClean="0"/>
              <a:t> combinations of voltage errors. Two for each plate and 4 plates</a:t>
            </a:r>
          </a:p>
          <a:p>
            <a:r>
              <a:rPr lang="en-US" dirty="0"/>
              <a:t> </a:t>
            </a:r>
            <a:r>
              <a:rPr lang="en-US" dirty="0" smtClean="0"/>
              <a:t> =&gt; 256 combinations of displacement and voltage errors </a:t>
            </a:r>
          </a:p>
          <a:p>
            <a:endParaRPr lang="en-US" dirty="0"/>
          </a:p>
          <a:p>
            <a:r>
              <a:rPr lang="en-US" i="1" dirty="0" smtClean="0"/>
              <a:t>For each quad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2812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 flipH="1">
            <a:off x="604810" y="508993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04810" y="794994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590456" y="497644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590456" y="794994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92213" y="502331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192213" y="798394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160998" y="502331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160998" y="790550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806901" y="515655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806901" y="80165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792547" y="50430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792547" y="80165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394304" y="508993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394304" y="80505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363089" y="508993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363089" y="797212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04810" y="848916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S</a:t>
            </a:r>
            <a:endParaRPr lang="en-US" sz="1100" dirty="0"/>
          </a:p>
        </p:txBody>
      </p:sp>
      <p:sp>
        <p:nvSpPr>
          <p:cNvPr id="49" name="TextBox 48"/>
          <p:cNvSpPr txBox="1"/>
          <p:nvPr/>
        </p:nvSpPr>
        <p:spPr>
          <a:xfrm>
            <a:off x="1387754" y="855613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L</a:t>
            </a:r>
            <a:endParaRPr lang="en-US" sz="1100" dirty="0"/>
          </a:p>
        </p:txBody>
      </p:sp>
      <p:sp>
        <p:nvSpPr>
          <p:cNvPr id="50" name="TextBox 49"/>
          <p:cNvSpPr txBox="1"/>
          <p:nvPr/>
        </p:nvSpPr>
        <p:spPr>
          <a:xfrm>
            <a:off x="2590456" y="860659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S</a:t>
            </a:r>
            <a:endParaRPr lang="en-US" sz="1100" dirty="0"/>
          </a:p>
        </p:txBody>
      </p:sp>
      <p:sp>
        <p:nvSpPr>
          <p:cNvPr id="51" name="TextBox 50"/>
          <p:cNvSpPr txBox="1"/>
          <p:nvPr/>
        </p:nvSpPr>
        <p:spPr>
          <a:xfrm>
            <a:off x="4780974" y="835448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S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6801963" y="834987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S</a:t>
            </a:r>
            <a:endParaRPr lang="en-US" sz="1100" dirty="0"/>
          </a:p>
        </p:txBody>
      </p:sp>
      <p:sp>
        <p:nvSpPr>
          <p:cNvPr id="53" name="TextBox 52"/>
          <p:cNvSpPr txBox="1"/>
          <p:nvPr/>
        </p:nvSpPr>
        <p:spPr>
          <a:xfrm>
            <a:off x="3397061" y="877208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L</a:t>
            </a:r>
            <a:endParaRPr lang="en-US" sz="1100" dirty="0"/>
          </a:p>
        </p:txBody>
      </p:sp>
      <p:sp>
        <p:nvSpPr>
          <p:cNvPr id="54" name="TextBox 53"/>
          <p:cNvSpPr txBox="1"/>
          <p:nvPr/>
        </p:nvSpPr>
        <p:spPr>
          <a:xfrm>
            <a:off x="5686920" y="848916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L</a:t>
            </a:r>
            <a:endParaRPr lang="en-US" sz="1100" dirty="0"/>
          </a:p>
        </p:txBody>
      </p:sp>
      <p:sp>
        <p:nvSpPr>
          <p:cNvPr id="55" name="TextBox 54"/>
          <p:cNvSpPr txBox="1"/>
          <p:nvPr/>
        </p:nvSpPr>
        <p:spPr>
          <a:xfrm>
            <a:off x="7612202" y="828677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L</a:t>
            </a:r>
            <a:endParaRPr lang="en-US" sz="1100" dirty="0"/>
          </a:p>
        </p:txBody>
      </p:sp>
      <p:sp>
        <p:nvSpPr>
          <p:cNvPr id="56" name="Oval 55"/>
          <p:cNvSpPr/>
          <p:nvPr/>
        </p:nvSpPr>
        <p:spPr>
          <a:xfrm>
            <a:off x="345432" y="1488468"/>
            <a:ext cx="3974532" cy="10475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69536" y="184731"/>
            <a:ext cx="8543004" cy="10475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64DE-DB62-9D48-AF71-4C14DD90FD1B}" type="datetime1">
              <a:rPr lang="en-US" smtClean="0"/>
              <a:t>11/21/19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357" y="7015"/>
            <a:ext cx="9072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#1    d1s2s3s4V1s2s3s4 -  displacement and voltage errors for all inner/bottom/top/bottom plates the same</a:t>
            </a:r>
            <a:endParaRPr lang="en-US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-4962" y="1232320"/>
            <a:ext cx="9290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#2  d1s2a3a4V1s2a3a4 -  displacement and voltage errors on Q2 all equal to Q1, on Q3 and Q4 opposite to Q1</a:t>
            </a:r>
            <a:endParaRPr lang="en-US" sz="1600" dirty="0"/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642429" y="1852235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642429" y="213823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2628075" y="184088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2628075" y="213823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1229832" y="1845573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1229832" y="214163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3198617" y="1845573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3198617" y="2133792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4844520" y="185889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4844520" y="214489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6830166" y="184754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6830166" y="214489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5431923" y="185223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5431923" y="2148298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7400708" y="185223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7400708" y="2140454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642429" y="2192158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S</a:t>
            </a:r>
            <a:endParaRPr lang="en-US" sz="1100" dirty="0"/>
          </a:p>
        </p:txBody>
      </p:sp>
      <p:sp>
        <p:nvSpPr>
          <p:cNvPr id="104" name="TextBox 103"/>
          <p:cNvSpPr txBox="1"/>
          <p:nvPr/>
        </p:nvSpPr>
        <p:spPr>
          <a:xfrm>
            <a:off x="1425373" y="2198855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L</a:t>
            </a:r>
            <a:endParaRPr lang="en-US" sz="1100" dirty="0"/>
          </a:p>
        </p:txBody>
      </p:sp>
      <p:sp>
        <p:nvSpPr>
          <p:cNvPr id="105" name="TextBox 104"/>
          <p:cNvSpPr txBox="1"/>
          <p:nvPr/>
        </p:nvSpPr>
        <p:spPr>
          <a:xfrm>
            <a:off x="2628075" y="2203901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S</a:t>
            </a:r>
            <a:endParaRPr lang="en-US" sz="1100" dirty="0"/>
          </a:p>
        </p:txBody>
      </p:sp>
      <p:sp>
        <p:nvSpPr>
          <p:cNvPr id="106" name="TextBox 105"/>
          <p:cNvSpPr txBox="1"/>
          <p:nvPr/>
        </p:nvSpPr>
        <p:spPr>
          <a:xfrm>
            <a:off x="4818593" y="2178690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S</a:t>
            </a:r>
            <a:endParaRPr lang="en-US" sz="1100" dirty="0"/>
          </a:p>
        </p:txBody>
      </p:sp>
      <p:sp>
        <p:nvSpPr>
          <p:cNvPr id="107" name="TextBox 106"/>
          <p:cNvSpPr txBox="1"/>
          <p:nvPr/>
        </p:nvSpPr>
        <p:spPr>
          <a:xfrm>
            <a:off x="6839582" y="2178229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S</a:t>
            </a:r>
            <a:endParaRPr lang="en-US" sz="1100" dirty="0"/>
          </a:p>
        </p:txBody>
      </p:sp>
      <p:sp>
        <p:nvSpPr>
          <p:cNvPr id="108" name="TextBox 107"/>
          <p:cNvSpPr txBox="1"/>
          <p:nvPr/>
        </p:nvSpPr>
        <p:spPr>
          <a:xfrm>
            <a:off x="3434680" y="2220450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L</a:t>
            </a:r>
            <a:endParaRPr lang="en-US" sz="11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724539" y="2192158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L</a:t>
            </a:r>
            <a:endParaRPr lang="en-US" sz="11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649821" y="2171919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L</a:t>
            </a:r>
            <a:endParaRPr lang="en-US" sz="1100" dirty="0"/>
          </a:p>
        </p:txBody>
      </p:sp>
      <p:sp>
        <p:nvSpPr>
          <p:cNvPr id="111" name="Oval 110"/>
          <p:cNvSpPr/>
          <p:nvPr/>
        </p:nvSpPr>
        <p:spPr>
          <a:xfrm>
            <a:off x="4384854" y="1488468"/>
            <a:ext cx="4477020" cy="10475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235711" y="2805330"/>
            <a:ext cx="2006374" cy="10475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35357" y="2552433"/>
            <a:ext cx="9244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#3 d1a2s3a4V1a2s3a4 -  displacement and voltage errors on Q3 all equal to Q1, on Q2 and Q4 opposite to Q1</a:t>
            </a:r>
            <a:endParaRPr lang="en-US" sz="1600" dirty="0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532708" y="316909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532708" y="345509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2518354" y="315774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2518354" y="345509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120111" y="316243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1120111" y="3458498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3088896" y="316243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3088896" y="3450654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4734799" y="317575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4734799" y="3461760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6720445" y="3164410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>
            <a:off x="6720445" y="3461760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5322202" y="3169097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5322202" y="3465160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7290987" y="3169097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H="1">
            <a:off x="7290987" y="345731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532708" y="3509020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S</a:t>
            </a:r>
            <a:endParaRPr lang="en-US" sz="11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315652" y="3515717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L</a:t>
            </a:r>
            <a:endParaRPr lang="en-US" sz="1100" dirty="0"/>
          </a:p>
        </p:txBody>
      </p:sp>
      <p:sp>
        <p:nvSpPr>
          <p:cNvPr id="133" name="TextBox 132"/>
          <p:cNvSpPr txBox="1"/>
          <p:nvPr/>
        </p:nvSpPr>
        <p:spPr>
          <a:xfrm>
            <a:off x="2518354" y="3520763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S</a:t>
            </a:r>
            <a:endParaRPr lang="en-US" sz="1100" dirty="0"/>
          </a:p>
        </p:txBody>
      </p:sp>
      <p:sp>
        <p:nvSpPr>
          <p:cNvPr id="134" name="TextBox 133"/>
          <p:cNvSpPr txBox="1"/>
          <p:nvPr/>
        </p:nvSpPr>
        <p:spPr>
          <a:xfrm>
            <a:off x="4708872" y="3495552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S</a:t>
            </a:r>
            <a:endParaRPr lang="en-US" sz="1100" dirty="0"/>
          </a:p>
        </p:txBody>
      </p:sp>
      <p:sp>
        <p:nvSpPr>
          <p:cNvPr id="135" name="TextBox 134"/>
          <p:cNvSpPr txBox="1"/>
          <p:nvPr/>
        </p:nvSpPr>
        <p:spPr>
          <a:xfrm>
            <a:off x="6729861" y="3495091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S</a:t>
            </a:r>
            <a:endParaRPr lang="en-US" sz="1100" dirty="0"/>
          </a:p>
        </p:txBody>
      </p:sp>
      <p:sp>
        <p:nvSpPr>
          <p:cNvPr id="136" name="TextBox 135"/>
          <p:cNvSpPr txBox="1"/>
          <p:nvPr/>
        </p:nvSpPr>
        <p:spPr>
          <a:xfrm>
            <a:off x="3324959" y="3537312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L</a:t>
            </a:r>
            <a:endParaRPr lang="en-US" sz="1100" dirty="0"/>
          </a:p>
        </p:txBody>
      </p:sp>
      <p:sp>
        <p:nvSpPr>
          <p:cNvPr id="137" name="TextBox 136"/>
          <p:cNvSpPr txBox="1"/>
          <p:nvPr/>
        </p:nvSpPr>
        <p:spPr>
          <a:xfrm>
            <a:off x="5614818" y="3509020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L</a:t>
            </a:r>
            <a:endParaRPr lang="en-US" sz="1100" dirty="0"/>
          </a:p>
        </p:txBody>
      </p:sp>
      <p:sp>
        <p:nvSpPr>
          <p:cNvPr id="138" name="TextBox 137"/>
          <p:cNvSpPr txBox="1"/>
          <p:nvPr/>
        </p:nvSpPr>
        <p:spPr>
          <a:xfrm>
            <a:off x="7540100" y="3488781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L</a:t>
            </a:r>
            <a:endParaRPr lang="en-US" sz="1100" dirty="0"/>
          </a:p>
        </p:txBody>
      </p:sp>
      <p:sp>
        <p:nvSpPr>
          <p:cNvPr id="139" name="Oval 138"/>
          <p:cNvSpPr/>
          <p:nvPr/>
        </p:nvSpPr>
        <p:spPr>
          <a:xfrm>
            <a:off x="6553199" y="2805330"/>
            <a:ext cx="2198953" cy="10475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4780974" y="4253259"/>
            <a:ext cx="1820468" cy="92837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extBox 140"/>
          <p:cNvSpPr txBox="1"/>
          <p:nvPr/>
        </p:nvSpPr>
        <p:spPr>
          <a:xfrm>
            <a:off x="-7333" y="3825868"/>
            <a:ext cx="9581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87388" algn="l"/>
              </a:tabLst>
            </a:pPr>
            <a:r>
              <a:rPr lang="en-US" sz="1600" dirty="0" smtClean="0"/>
              <a:t>#4 d1a2s3a4V1s2a3a4 </a:t>
            </a:r>
            <a:r>
              <a:rPr lang="en-US" sz="1600" dirty="0" smtClean="0"/>
              <a:t>v-  </a:t>
            </a:r>
            <a:r>
              <a:rPr lang="en-US" sz="1600" dirty="0" err="1" smtClean="0"/>
              <a:t>disp</a:t>
            </a:r>
            <a:r>
              <a:rPr lang="en-US" sz="1600" dirty="0" smtClean="0"/>
              <a:t> errors </a:t>
            </a:r>
            <a:r>
              <a:rPr lang="en-US" sz="1600" dirty="0" smtClean="0"/>
              <a:t>Q3 = Q1, Q2 </a:t>
            </a:r>
            <a:r>
              <a:rPr lang="en-US" sz="1600" dirty="0"/>
              <a:t>&amp;</a:t>
            </a:r>
            <a:r>
              <a:rPr lang="en-US" sz="1600" dirty="0" smtClean="0"/>
              <a:t> </a:t>
            </a:r>
            <a:r>
              <a:rPr lang="en-US" sz="1600" dirty="0" smtClean="0"/>
              <a:t>Q4 opposite Q1. </a:t>
            </a:r>
            <a:r>
              <a:rPr lang="en-US" sz="1600" dirty="0" smtClean="0"/>
              <a:t>volt </a:t>
            </a:r>
            <a:r>
              <a:rPr lang="en-US" sz="1600" dirty="0" smtClean="0"/>
              <a:t>errors Q2=Q1, Q3 </a:t>
            </a:r>
            <a:r>
              <a:rPr lang="en-US" sz="1600" dirty="0"/>
              <a:t>&amp;</a:t>
            </a:r>
            <a:r>
              <a:rPr lang="en-US" sz="1600" dirty="0" smtClean="0"/>
              <a:t> </a:t>
            </a:r>
            <a:r>
              <a:rPr lang="en-US" sz="1600" dirty="0" smtClean="0"/>
              <a:t>Q4 opposite Q1</a:t>
            </a:r>
            <a:endParaRPr lang="en-US" sz="1600" dirty="0"/>
          </a:p>
        </p:txBody>
      </p:sp>
      <p:cxnSp>
        <p:nvCxnSpPr>
          <p:cNvPr id="142" name="Straight Connector 141"/>
          <p:cNvCxnSpPr/>
          <p:nvPr/>
        </p:nvCxnSpPr>
        <p:spPr>
          <a:xfrm flipH="1">
            <a:off x="740282" y="455180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740282" y="483780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2725928" y="454045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2725928" y="483780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H="1">
            <a:off x="1327685" y="454514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>
            <a:off x="1327685" y="4841208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>
            <a:off x="3296470" y="454514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3296470" y="4833364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4942373" y="455846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4942373" y="4844470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>
            <a:off x="6928019" y="4547120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H="1">
            <a:off x="6928019" y="4844470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5529776" y="4551807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5529776" y="4847870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7498561" y="4551807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7498561" y="484002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740282" y="4891730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S</a:t>
            </a:r>
            <a:endParaRPr lang="en-US" sz="1100" dirty="0"/>
          </a:p>
        </p:txBody>
      </p:sp>
      <p:sp>
        <p:nvSpPr>
          <p:cNvPr id="159" name="TextBox 158"/>
          <p:cNvSpPr txBox="1"/>
          <p:nvPr/>
        </p:nvSpPr>
        <p:spPr>
          <a:xfrm>
            <a:off x="1523226" y="4898427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L</a:t>
            </a:r>
            <a:endParaRPr lang="en-US" sz="1100" dirty="0"/>
          </a:p>
        </p:txBody>
      </p:sp>
      <p:sp>
        <p:nvSpPr>
          <p:cNvPr id="160" name="TextBox 159"/>
          <p:cNvSpPr txBox="1"/>
          <p:nvPr/>
        </p:nvSpPr>
        <p:spPr>
          <a:xfrm>
            <a:off x="2725928" y="4903473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S</a:t>
            </a:r>
            <a:endParaRPr lang="en-US" sz="1100" dirty="0"/>
          </a:p>
        </p:txBody>
      </p:sp>
      <p:sp>
        <p:nvSpPr>
          <p:cNvPr id="161" name="TextBox 160"/>
          <p:cNvSpPr txBox="1"/>
          <p:nvPr/>
        </p:nvSpPr>
        <p:spPr>
          <a:xfrm>
            <a:off x="4916446" y="4878262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S</a:t>
            </a:r>
            <a:endParaRPr lang="en-US" sz="1100" dirty="0"/>
          </a:p>
        </p:txBody>
      </p:sp>
      <p:sp>
        <p:nvSpPr>
          <p:cNvPr id="162" name="TextBox 161"/>
          <p:cNvSpPr txBox="1"/>
          <p:nvPr/>
        </p:nvSpPr>
        <p:spPr>
          <a:xfrm>
            <a:off x="6937435" y="4877801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S</a:t>
            </a:r>
            <a:endParaRPr lang="en-US" sz="1100" dirty="0"/>
          </a:p>
        </p:txBody>
      </p:sp>
      <p:sp>
        <p:nvSpPr>
          <p:cNvPr id="163" name="TextBox 162"/>
          <p:cNvSpPr txBox="1"/>
          <p:nvPr/>
        </p:nvSpPr>
        <p:spPr>
          <a:xfrm>
            <a:off x="3532533" y="4920022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L</a:t>
            </a:r>
            <a:endParaRPr lang="en-US" sz="1100" dirty="0"/>
          </a:p>
        </p:txBody>
      </p:sp>
      <p:sp>
        <p:nvSpPr>
          <p:cNvPr id="164" name="TextBox 163"/>
          <p:cNvSpPr txBox="1"/>
          <p:nvPr/>
        </p:nvSpPr>
        <p:spPr>
          <a:xfrm>
            <a:off x="5822392" y="4891730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L</a:t>
            </a:r>
            <a:endParaRPr lang="en-US" sz="1100" dirty="0"/>
          </a:p>
        </p:txBody>
      </p:sp>
      <p:sp>
        <p:nvSpPr>
          <p:cNvPr id="165" name="TextBox 164"/>
          <p:cNvSpPr txBox="1"/>
          <p:nvPr/>
        </p:nvSpPr>
        <p:spPr>
          <a:xfrm>
            <a:off x="7747674" y="4871491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L</a:t>
            </a:r>
            <a:endParaRPr lang="en-US" sz="1100" dirty="0"/>
          </a:p>
        </p:txBody>
      </p:sp>
      <p:sp>
        <p:nvSpPr>
          <p:cNvPr id="166" name="Oval 165"/>
          <p:cNvSpPr/>
          <p:nvPr/>
        </p:nvSpPr>
        <p:spPr>
          <a:xfrm>
            <a:off x="6494901" y="4273858"/>
            <a:ext cx="2094062" cy="9632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4437802" y="2858675"/>
            <a:ext cx="2006374" cy="10475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2242085" y="2809612"/>
            <a:ext cx="2198953" cy="10475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473182" y="4273858"/>
            <a:ext cx="1846782" cy="9077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499933" y="4301057"/>
            <a:ext cx="1973249" cy="92837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345432" y="4275273"/>
            <a:ext cx="4095606" cy="9077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4682058" y="4245987"/>
            <a:ext cx="4095606" cy="9077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Connector 172"/>
          <p:cNvCxnSpPr/>
          <p:nvPr/>
        </p:nvCxnSpPr>
        <p:spPr>
          <a:xfrm flipH="1">
            <a:off x="750089" y="586817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flipH="1">
            <a:off x="750089" y="615417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>
            <a:off x="2735735" y="585682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H="1">
            <a:off x="2735735" y="615417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H="1">
            <a:off x="1337492" y="5861514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1337492" y="6157577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flipH="1">
            <a:off x="3306277" y="5861514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H="1">
            <a:off x="3306277" y="6149733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H="1">
            <a:off x="4952180" y="587483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flipH="1">
            <a:off x="4952180" y="616083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H="1">
            <a:off x="6937826" y="586348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H="1">
            <a:off x="6937826" y="616083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flipH="1">
            <a:off x="5539583" y="586817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flipH="1">
            <a:off x="5539583" y="6164239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flipH="1">
            <a:off x="7508368" y="586817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H="1">
            <a:off x="7508368" y="615639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750089" y="6208099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S</a:t>
            </a:r>
            <a:endParaRPr lang="en-US" sz="1100" dirty="0"/>
          </a:p>
        </p:txBody>
      </p:sp>
      <p:sp>
        <p:nvSpPr>
          <p:cNvPr id="190" name="TextBox 189"/>
          <p:cNvSpPr txBox="1"/>
          <p:nvPr/>
        </p:nvSpPr>
        <p:spPr>
          <a:xfrm>
            <a:off x="1533033" y="6214796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L</a:t>
            </a:r>
            <a:endParaRPr lang="en-US" sz="1100" dirty="0"/>
          </a:p>
        </p:txBody>
      </p:sp>
      <p:sp>
        <p:nvSpPr>
          <p:cNvPr id="191" name="TextBox 190"/>
          <p:cNvSpPr txBox="1"/>
          <p:nvPr/>
        </p:nvSpPr>
        <p:spPr>
          <a:xfrm>
            <a:off x="2735735" y="6219842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S</a:t>
            </a:r>
            <a:endParaRPr lang="en-US" sz="1100" dirty="0"/>
          </a:p>
        </p:txBody>
      </p:sp>
      <p:sp>
        <p:nvSpPr>
          <p:cNvPr id="192" name="TextBox 191"/>
          <p:cNvSpPr txBox="1"/>
          <p:nvPr/>
        </p:nvSpPr>
        <p:spPr>
          <a:xfrm>
            <a:off x="4926253" y="6194631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S</a:t>
            </a:r>
            <a:endParaRPr lang="en-US" sz="1100" dirty="0"/>
          </a:p>
        </p:txBody>
      </p:sp>
      <p:sp>
        <p:nvSpPr>
          <p:cNvPr id="193" name="TextBox 192"/>
          <p:cNvSpPr txBox="1"/>
          <p:nvPr/>
        </p:nvSpPr>
        <p:spPr>
          <a:xfrm>
            <a:off x="6947242" y="6194170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S</a:t>
            </a:r>
            <a:endParaRPr lang="en-US" sz="1100" dirty="0"/>
          </a:p>
        </p:txBody>
      </p:sp>
      <p:sp>
        <p:nvSpPr>
          <p:cNvPr id="194" name="TextBox 193"/>
          <p:cNvSpPr txBox="1"/>
          <p:nvPr/>
        </p:nvSpPr>
        <p:spPr>
          <a:xfrm>
            <a:off x="3542340" y="6236391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L</a:t>
            </a:r>
            <a:endParaRPr lang="en-US" sz="1100" dirty="0"/>
          </a:p>
        </p:txBody>
      </p:sp>
      <p:sp>
        <p:nvSpPr>
          <p:cNvPr id="195" name="TextBox 194"/>
          <p:cNvSpPr txBox="1"/>
          <p:nvPr/>
        </p:nvSpPr>
        <p:spPr>
          <a:xfrm>
            <a:off x="5832199" y="6208099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L</a:t>
            </a:r>
            <a:endParaRPr lang="en-US" sz="1100" dirty="0"/>
          </a:p>
        </p:txBody>
      </p:sp>
      <p:sp>
        <p:nvSpPr>
          <p:cNvPr id="196" name="TextBox 195"/>
          <p:cNvSpPr txBox="1"/>
          <p:nvPr/>
        </p:nvSpPr>
        <p:spPr>
          <a:xfrm>
            <a:off x="7757481" y="6187860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L</a:t>
            </a:r>
            <a:endParaRPr lang="en-US" sz="1100" dirty="0"/>
          </a:p>
        </p:txBody>
      </p:sp>
      <p:sp>
        <p:nvSpPr>
          <p:cNvPr id="197" name="Oval 196"/>
          <p:cNvSpPr/>
          <p:nvPr/>
        </p:nvSpPr>
        <p:spPr>
          <a:xfrm>
            <a:off x="6504708" y="5590227"/>
            <a:ext cx="2094062" cy="9632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2482989" y="5590227"/>
            <a:ext cx="1846782" cy="9077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509740" y="5617426"/>
            <a:ext cx="1973249" cy="92837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492552" y="5580158"/>
            <a:ext cx="2094062" cy="9632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TextBox 200"/>
          <p:cNvSpPr txBox="1"/>
          <p:nvPr/>
        </p:nvSpPr>
        <p:spPr>
          <a:xfrm>
            <a:off x="58059" y="5266393"/>
            <a:ext cx="7580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87388" algn="l"/>
              </a:tabLst>
            </a:pPr>
            <a:r>
              <a:rPr lang="en-US" sz="1600" dirty="0" smtClean="0"/>
              <a:t>#5 d1a2a3a4V1a2a3a4 </a:t>
            </a:r>
            <a:r>
              <a:rPr lang="en-US" sz="1600" dirty="0" smtClean="0"/>
              <a:t>-  </a:t>
            </a:r>
            <a:r>
              <a:rPr lang="en-US" sz="1600" dirty="0" smtClean="0"/>
              <a:t>displacement and voltage errors on Q2, Q3 and Q4 opposite Q1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496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2A75-5D9A-A749-8F11-965BD4628BB1}" type="datetime1">
              <a:rPr lang="en-US" smtClean="0"/>
              <a:t>11/21/19</a:t>
            </a:fld>
            <a:endParaRPr lang="en-US"/>
          </a:p>
        </p:txBody>
      </p:sp>
      <p:sp>
        <p:nvSpPr>
          <p:cNvPr id="141" name="TextBox 140"/>
          <p:cNvSpPr txBox="1"/>
          <p:nvPr/>
        </p:nvSpPr>
        <p:spPr>
          <a:xfrm>
            <a:off x="93333" y="186535"/>
            <a:ext cx="7580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87388" algn="l"/>
              </a:tabLst>
            </a:pPr>
            <a:r>
              <a:rPr lang="en-US" sz="1600" dirty="0" smtClean="0"/>
              <a:t>#5 d1a2a3a4V1a2a3a4 </a:t>
            </a:r>
            <a:r>
              <a:rPr lang="en-US" sz="1600" dirty="0" smtClean="0"/>
              <a:t>-  </a:t>
            </a:r>
            <a:r>
              <a:rPr lang="en-US" sz="1600" dirty="0" smtClean="0"/>
              <a:t>displacement and voltage errors on Q2, Q3 and Q4 opposite Q1</a:t>
            </a:r>
            <a:endParaRPr lang="en-US" sz="1600" dirty="0"/>
          </a:p>
        </p:txBody>
      </p:sp>
      <p:cxnSp>
        <p:nvCxnSpPr>
          <p:cNvPr id="142" name="Straight Connector 141"/>
          <p:cNvCxnSpPr/>
          <p:nvPr/>
        </p:nvCxnSpPr>
        <p:spPr>
          <a:xfrm flipH="1">
            <a:off x="649418" y="138755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649418" y="167355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2635064" y="137620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2635064" y="167355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H="1">
            <a:off x="1236821" y="1380894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>
            <a:off x="1236821" y="1676957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>
            <a:off x="3205606" y="1380894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3205606" y="1669113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4851509" y="139421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4851509" y="168021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>
            <a:off x="6837155" y="138286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H="1">
            <a:off x="6837155" y="168021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5438912" y="138755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5438912" y="1683619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7407697" y="138755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7407697" y="167577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649418" y="1727479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S</a:t>
            </a:r>
            <a:endParaRPr lang="en-US" sz="1100" dirty="0"/>
          </a:p>
        </p:txBody>
      </p:sp>
      <p:sp>
        <p:nvSpPr>
          <p:cNvPr id="159" name="TextBox 158"/>
          <p:cNvSpPr txBox="1"/>
          <p:nvPr/>
        </p:nvSpPr>
        <p:spPr>
          <a:xfrm>
            <a:off x="1432362" y="1734176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L</a:t>
            </a:r>
            <a:endParaRPr lang="en-US" sz="1100" dirty="0"/>
          </a:p>
        </p:txBody>
      </p:sp>
      <p:sp>
        <p:nvSpPr>
          <p:cNvPr id="160" name="TextBox 159"/>
          <p:cNvSpPr txBox="1"/>
          <p:nvPr/>
        </p:nvSpPr>
        <p:spPr>
          <a:xfrm>
            <a:off x="2635064" y="1739222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S</a:t>
            </a:r>
            <a:endParaRPr lang="en-US" sz="1100" dirty="0"/>
          </a:p>
        </p:txBody>
      </p:sp>
      <p:sp>
        <p:nvSpPr>
          <p:cNvPr id="161" name="TextBox 160"/>
          <p:cNvSpPr txBox="1"/>
          <p:nvPr/>
        </p:nvSpPr>
        <p:spPr>
          <a:xfrm>
            <a:off x="4825582" y="1714011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S</a:t>
            </a:r>
            <a:endParaRPr lang="en-US" sz="1100" dirty="0"/>
          </a:p>
        </p:txBody>
      </p:sp>
      <p:sp>
        <p:nvSpPr>
          <p:cNvPr id="162" name="TextBox 161"/>
          <p:cNvSpPr txBox="1"/>
          <p:nvPr/>
        </p:nvSpPr>
        <p:spPr>
          <a:xfrm>
            <a:off x="6846571" y="1713550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S</a:t>
            </a:r>
            <a:endParaRPr lang="en-US" sz="1100" dirty="0"/>
          </a:p>
        </p:txBody>
      </p:sp>
      <p:sp>
        <p:nvSpPr>
          <p:cNvPr id="163" name="TextBox 162"/>
          <p:cNvSpPr txBox="1"/>
          <p:nvPr/>
        </p:nvSpPr>
        <p:spPr>
          <a:xfrm>
            <a:off x="3441669" y="1755771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L</a:t>
            </a:r>
            <a:endParaRPr lang="en-US" sz="1100" dirty="0"/>
          </a:p>
        </p:txBody>
      </p:sp>
      <p:sp>
        <p:nvSpPr>
          <p:cNvPr id="164" name="TextBox 163"/>
          <p:cNvSpPr txBox="1"/>
          <p:nvPr/>
        </p:nvSpPr>
        <p:spPr>
          <a:xfrm>
            <a:off x="5731528" y="1727479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L</a:t>
            </a:r>
            <a:endParaRPr lang="en-US" sz="1100" dirty="0"/>
          </a:p>
        </p:txBody>
      </p:sp>
      <p:sp>
        <p:nvSpPr>
          <p:cNvPr id="165" name="TextBox 164"/>
          <p:cNvSpPr txBox="1"/>
          <p:nvPr/>
        </p:nvSpPr>
        <p:spPr>
          <a:xfrm>
            <a:off x="7656810" y="1707240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L</a:t>
            </a:r>
            <a:endParaRPr lang="en-US" sz="1100" dirty="0"/>
          </a:p>
        </p:txBody>
      </p:sp>
      <p:sp>
        <p:nvSpPr>
          <p:cNvPr id="166" name="Oval 165"/>
          <p:cNvSpPr/>
          <p:nvPr/>
        </p:nvSpPr>
        <p:spPr>
          <a:xfrm>
            <a:off x="6404037" y="1109607"/>
            <a:ext cx="2094062" cy="9632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382318" y="1109607"/>
            <a:ext cx="1846782" cy="9077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409069" y="1136806"/>
            <a:ext cx="1973249" cy="92837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4391881" y="1099538"/>
            <a:ext cx="2094062" cy="9632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32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4FFDA-57A9-E64B-A5C8-623105DEFC8D}" type="datetime1">
              <a:rPr lang="en-US" smtClean="0"/>
              <a:t>11/21/19</a:t>
            </a:fld>
            <a:endParaRPr lang="en-US"/>
          </a:p>
        </p:txBody>
      </p:sp>
      <p:pic>
        <p:nvPicPr>
          <p:cNvPr id="5" name="Picture 4" descr="pitch-tru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64" y="406415"/>
            <a:ext cx="3154680" cy="2103120"/>
          </a:xfrm>
          <a:prstGeom prst="rect">
            <a:avLst/>
          </a:prstGeom>
        </p:spPr>
      </p:pic>
      <p:pic>
        <p:nvPicPr>
          <p:cNvPr id="6" name="Picture 5" descr="pitch-trut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2" y="2842163"/>
            <a:ext cx="3154680" cy="2103120"/>
          </a:xfrm>
          <a:prstGeom prst="rect">
            <a:avLst/>
          </a:prstGeom>
        </p:spPr>
      </p:pic>
      <p:pic>
        <p:nvPicPr>
          <p:cNvPr id="7" name="Picture 6" descr="pitch-trut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57" y="373899"/>
            <a:ext cx="3154680" cy="2103120"/>
          </a:xfrm>
          <a:prstGeom prst="rect">
            <a:avLst/>
          </a:prstGeom>
        </p:spPr>
      </p:pic>
      <p:pic>
        <p:nvPicPr>
          <p:cNvPr id="8" name="Picture 7" descr="pitch-trut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32" y="373899"/>
            <a:ext cx="3154680" cy="21031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44194" y="37083"/>
            <a:ext cx="232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correction - truth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18732" y="907021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82487" y="722355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82586" y="770707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9642" y="3415457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86669" y="3230791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016" y="2842163"/>
            <a:ext cx="315468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5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79B8-06DA-DB4C-A984-3C6FABD29EC2}" type="datetime1">
              <a:rPr lang="en-US" smtClean="0"/>
              <a:t>11/21/19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50711" y="315204"/>
            <a:ext cx="340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correction </a:t>
            </a:r>
            <a:r>
              <a:rPr lang="mr-IN" dirty="0" smtClean="0"/>
              <a:t>–</a:t>
            </a:r>
            <a:r>
              <a:rPr lang="en-US" dirty="0" smtClean="0"/>
              <a:t>measured-truth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2150" y="1388363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54361" y="1302429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93181" y="1302429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4153" y="3656415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23227" y="3656415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#5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749373" y="4892207"/>
            <a:ext cx="1153326" cy="323988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C_p(_rm_meas_)_=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55" y="5371968"/>
            <a:ext cx="2672490" cy="720569"/>
          </a:xfrm>
          <a:prstGeom prst="rect">
            <a:avLst/>
          </a:prstGeom>
        </p:spPr>
      </p:pic>
      <p:pic>
        <p:nvPicPr>
          <p:cNvPr id="22" name="Picture 21" descr="|C_p(_rm_meas_)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03" y="6189761"/>
            <a:ext cx="4052048" cy="30080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38295" y="6092537"/>
            <a:ext cx="220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(1280 configurations)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604" y="3265315"/>
            <a:ext cx="3154680" cy="210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0732"/>
            <a:ext cx="3154680" cy="210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352" y="830732"/>
            <a:ext cx="3154680" cy="2103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3622" y="830732"/>
            <a:ext cx="3154680" cy="2103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66" y="3279588"/>
            <a:ext cx="3154680" cy="2103120"/>
          </a:xfrm>
          <a:prstGeom prst="rect">
            <a:avLst/>
          </a:prstGeom>
        </p:spPr>
      </p:pic>
      <p:pic>
        <p:nvPicPr>
          <p:cNvPr id="14" name="Picture 13" descr="sigma_Delta_le_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34" y="5629617"/>
            <a:ext cx="23622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32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770" y="3455543"/>
            <a:ext cx="3154680" cy="210312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2950-E340-BF48-878A-967FECB7781B}" type="datetime1">
              <a:rPr lang="en-US" smtClean="0"/>
              <a:t>11/21/19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47361" y="139808"/>
            <a:ext cx="2380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Efield</a:t>
            </a:r>
            <a:r>
              <a:rPr lang="en-US" dirty="0" smtClean="0"/>
              <a:t> correction - truth</a:t>
            </a:r>
            <a:endParaRPr lang="en-US" dirty="0"/>
          </a:p>
        </p:txBody>
      </p:sp>
      <p:pic>
        <p:nvPicPr>
          <p:cNvPr id="6" name="Picture 5" descr="efield-trut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9" y="3455543"/>
            <a:ext cx="3154680" cy="2103120"/>
          </a:xfrm>
          <a:prstGeom prst="rect">
            <a:avLst/>
          </a:prstGeom>
        </p:spPr>
      </p:pic>
      <p:pic>
        <p:nvPicPr>
          <p:cNvPr id="7" name="Picture 6" descr="efield-trut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10" y="548640"/>
            <a:ext cx="3154680" cy="2103120"/>
          </a:xfrm>
          <a:prstGeom prst="rect">
            <a:avLst/>
          </a:prstGeom>
        </p:spPr>
      </p:pic>
      <p:pic>
        <p:nvPicPr>
          <p:cNvPr id="8" name="Picture 7" descr="efield-trut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39" y="552609"/>
            <a:ext cx="3154680" cy="2103120"/>
          </a:xfrm>
          <a:prstGeom prst="rect">
            <a:avLst/>
          </a:prstGeom>
        </p:spPr>
      </p:pic>
      <p:pic>
        <p:nvPicPr>
          <p:cNvPr id="10" name="Picture 9" descr="efield-truth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73" y="552609"/>
            <a:ext cx="3154680" cy="2103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3489" y="4069280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7239" y="907165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09004" y="991400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41346" y="913645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50517" y="4166476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09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4970</TotalTime>
  <Words>922</Words>
  <Application>Microsoft Macintosh PowerPoint</Application>
  <PresentationFormat>On-screen Show (4:3)</PresentationFormat>
  <Paragraphs>243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Efield and Pitch Corrections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``Statistical Error” on FR extraction</vt:lpstr>
      <vt:lpstr>Average Radius &lt;R&gt;  from Tracking planes for t &gt; 30 𝝻s.   Averaged over all planes &lt;R&gt; ~ 5.6 mm </vt:lpstr>
      <vt:lpstr>Compare Frequency Spectrum </vt:lpstr>
      <vt:lpstr>Maximal Error?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Efield and Pitch Corrections</dc:title>
  <dc:creator>David Rubin</dc:creator>
  <cp:lastModifiedBy>David Rubin</cp:lastModifiedBy>
  <cp:revision>19</cp:revision>
  <dcterms:created xsi:type="dcterms:W3CDTF">2019-11-18T13:53:38Z</dcterms:created>
  <dcterms:modified xsi:type="dcterms:W3CDTF">2019-11-22T00:44:12Z</dcterms:modified>
</cp:coreProperties>
</file>