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7" r:id="rId4"/>
    <p:sldId id="258" r:id="rId5"/>
    <p:sldId id="273" r:id="rId6"/>
    <p:sldId id="261" r:id="rId7"/>
    <p:sldId id="259" r:id="rId8"/>
    <p:sldId id="260" r:id="rId9"/>
    <p:sldId id="268" r:id="rId10"/>
    <p:sldId id="269" r:id="rId11"/>
    <p:sldId id="271" r:id="rId12"/>
    <p:sldId id="270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7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2084-60D5-1D44-B4D7-DD8958140055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BFD9-5532-5A43-B4A3-1589C9FF8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8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2084-60D5-1D44-B4D7-DD8958140055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BFD9-5532-5A43-B4A3-1589C9FF8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71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2084-60D5-1D44-B4D7-DD8958140055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BFD9-5532-5A43-B4A3-1589C9FF8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67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2084-60D5-1D44-B4D7-DD8958140055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BFD9-5532-5A43-B4A3-1589C9FF8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54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2084-60D5-1D44-B4D7-DD8958140055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BFD9-5532-5A43-B4A3-1589C9FF8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67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2084-60D5-1D44-B4D7-DD8958140055}" type="datetimeFigureOut">
              <a:rPr lang="en-US" smtClean="0"/>
              <a:t>11/2/17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BFD9-5532-5A43-B4A3-1589C9FF8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21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2084-60D5-1D44-B4D7-DD8958140055}" type="datetimeFigureOut">
              <a:rPr lang="en-US" smtClean="0"/>
              <a:t>11/2/17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BFD9-5532-5A43-B4A3-1589C9FF8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8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2084-60D5-1D44-B4D7-DD8958140055}" type="datetimeFigureOut">
              <a:rPr lang="en-US" smtClean="0"/>
              <a:t>11/2/17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BFD9-5532-5A43-B4A3-1589C9FF8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79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2084-60D5-1D44-B4D7-DD8958140055}" type="datetimeFigureOut">
              <a:rPr lang="en-US" smtClean="0"/>
              <a:t>11/2/17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BFD9-5532-5A43-B4A3-1589C9FF8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7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2084-60D5-1D44-B4D7-DD8958140055}" type="datetimeFigureOut">
              <a:rPr lang="en-US" smtClean="0"/>
              <a:t>11/2/17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BFD9-5532-5A43-B4A3-1589C9FF8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4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2084-60D5-1D44-B4D7-DD8958140055}" type="datetimeFigureOut">
              <a:rPr lang="en-US" smtClean="0"/>
              <a:t>11/2/17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6BFD9-5532-5A43-B4A3-1589C9FF8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4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82084-60D5-1D44-B4D7-DD8958140055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6BFD9-5532-5A43-B4A3-1589C9FF8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4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RF </a:t>
            </a:r>
            <a:r>
              <a:rPr lang="en-US" sz="4000" dirty="0" smtClean="0"/>
              <a:t>quad tracking study	</a:t>
            </a:r>
            <a:r>
              <a:rPr lang="en-US" sz="4000" dirty="0" smtClean="0"/>
              <a:t>- 2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D. Rubin</a:t>
            </a:r>
          </a:p>
          <a:p>
            <a:r>
              <a:rPr lang="en-US" dirty="0" smtClean="0"/>
              <a:t>November 2,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175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30795"/>
            <a:ext cx="4431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Gaussian momentum distribution: width= 2%</a:t>
            </a:r>
          </a:p>
          <a:p>
            <a:r>
              <a:rPr lang="en-US" dirty="0" smtClean="0"/>
              <a:t>Emittance = 40 mm-</a:t>
            </a:r>
            <a:r>
              <a:rPr lang="en-US" dirty="0" err="1" smtClean="0"/>
              <a:t>mrad</a:t>
            </a:r>
            <a:endParaRPr lang="en-US" dirty="0" smtClean="0"/>
          </a:p>
          <a:p>
            <a:r>
              <a:rPr lang="en-US" dirty="0" smtClean="0"/>
              <a:t>Bunch length=0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78000" y="5603875"/>
            <a:ext cx="12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Lost </a:t>
            </a:r>
            <a:r>
              <a:rPr lang="en-US" dirty="0" err="1" smtClean="0"/>
              <a:t>muons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675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609967"/>
            <a:ext cx="73152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1531" y="321289"/>
            <a:ext cx="3749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Emittance = nominal</a:t>
            </a:r>
          </a:p>
          <a:p>
            <a:r>
              <a:rPr lang="en-US" dirty="0" err="1" smtClean="0"/>
              <a:t>Dp</a:t>
            </a:r>
            <a:r>
              <a:rPr lang="en-US" dirty="0" smtClean="0"/>
              <a:t>/p =2%</a:t>
            </a:r>
          </a:p>
          <a:p>
            <a:r>
              <a:rPr lang="en-US" dirty="0" smtClean="0"/>
              <a:t>Length = ‘W’ (zero for scraping </a:t>
            </a:r>
            <a:r>
              <a:rPr lang="en-US" dirty="0" err="1" smtClean="0"/>
              <a:t>config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Initial displacement =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56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58078"/>
            <a:ext cx="73152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531" y="321289"/>
            <a:ext cx="3749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Emittance = nominal</a:t>
            </a:r>
          </a:p>
          <a:p>
            <a:r>
              <a:rPr lang="en-US" dirty="0" err="1" smtClean="0"/>
              <a:t>Dp</a:t>
            </a:r>
            <a:r>
              <a:rPr lang="en-US" dirty="0" smtClean="0"/>
              <a:t>/p =2%</a:t>
            </a:r>
          </a:p>
          <a:p>
            <a:r>
              <a:rPr lang="en-US" dirty="0" smtClean="0"/>
              <a:t>Length = ‘W’ (zero for scraping </a:t>
            </a:r>
            <a:r>
              <a:rPr lang="en-US" dirty="0" err="1" smtClean="0"/>
              <a:t>config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Initial displacement = 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23504" y="596680"/>
            <a:ext cx="1638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Lost </a:t>
            </a:r>
            <a:r>
              <a:rPr lang="en-US" sz="2400" dirty="0" err="1" smtClean="0"/>
              <a:t>Muons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6380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7815" y="700740"/>
            <a:ext cx="80633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Summary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5kV RF modulation of Q2 short at ~ CBO frequency effectively matches dispersion and CBO amplitude of off momentum </a:t>
            </a:r>
            <a:r>
              <a:rPr lang="en-US" sz="2400" dirty="0" err="1" smtClean="0"/>
              <a:t>muons</a:t>
            </a:r>
            <a:endParaRPr lang="en-US" sz="2400" dirty="0" smtClean="0"/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Chromaticity complicates choice of RF frequency. But if the model is reliable, there is </a:t>
            </a:r>
            <a:r>
              <a:rPr lang="en-US" sz="2400" dirty="0" err="1" smtClean="0"/>
              <a:t>sufficienty</a:t>
            </a:r>
            <a:r>
              <a:rPr lang="en-US" sz="2400" dirty="0" smtClean="0"/>
              <a:t> bandwidth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Checked with </a:t>
            </a:r>
            <a:r>
              <a:rPr lang="en-US" sz="2400" dirty="0" err="1" smtClean="0"/>
              <a:t>gaussian</a:t>
            </a:r>
            <a:r>
              <a:rPr lang="en-US" sz="2400" dirty="0" smtClean="0"/>
              <a:t> emittance and momentum and ‘W’ temporal distribution  initiated on magic radius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To be checked with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/>
              <a:t>‘Real’ distribution starting in ring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/>
              <a:t>‘Real’ distribution through injection channel and with kickers</a:t>
            </a:r>
          </a:p>
        </p:txBody>
      </p:sp>
    </p:spTree>
    <p:extLst>
      <p:ext uri="{BB962C8B-B14F-4D97-AF65-F5344CB8AC3E}">
        <p14:creationId xmlns:p14="http://schemas.microsoft.com/office/powerpoint/2010/main" val="3936168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457" y="1018798"/>
            <a:ext cx="8109298" cy="152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Modulate voltage of Q2 short with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RF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CBO </a:t>
            </a:r>
            <a:r>
              <a:rPr lang="en-US" sz="2000" dirty="0" smtClean="0"/>
              <a:t>frequency depends on momentum, and effectiveness of voltage modulation depends on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CBO</a:t>
            </a:r>
            <a:r>
              <a:rPr lang="en-US" sz="2000" dirty="0" smtClean="0"/>
              <a:t> – 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RF</a:t>
            </a:r>
            <a:endParaRPr lang="en-US" sz="2000" baseline="-25000" dirty="0" smtClean="0"/>
          </a:p>
          <a:p>
            <a:pPr marL="342900" indent="-342900">
              <a:buFont typeface="Arial"/>
              <a:buChar char="•"/>
            </a:pPr>
            <a:endParaRPr lang="en-US" sz="2000" baseline="-25000" dirty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547421"/>
            <a:ext cx="54864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457" y="367187"/>
            <a:ext cx="7368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Single particle with zero position offset but +-0.2% momentum offset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5045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719076"/>
            <a:ext cx="6110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most effective RF frequency depends on momentum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3075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08" y="1002212"/>
            <a:ext cx="6424133" cy="4818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8034" y="382487"/>
            <a:ext cx="637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Most effective RF frequency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err="1" smtClean="0"/>
              <a:t>muon</a:t>
            </a:r>
            <a:r>
              <a:rPr lang="en-US" sz="2400" dirty="0" smtClean="0"/>
              <a:t> momentum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269947" y="5966804"/>
            <a:ext cx="6659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Set </a:t>
            </a:r>
            <a:r>
              <a:rPr lang="en-US" dirty="0" err="1" smtClean="0"/>
              <a:t>f_</a:t>
            </a:r>
            <a:r>
              <a:rPr lang="en-US" baseline="-25000" dirty="0" err="1" smtClean="0"/>
              <a:t>RF</a:t>
            </a:r>
            <a:r>
              <a:rPr lang="en-US" dirty="0" smtClean="0"/>
              <a:t>= 0.985 for some damping at all momenta with 20 us RF pulse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31156" y="2065432"/>
            <a:ext cx="2085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 quad plates gradient is small and focusing weak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14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000" y="412750"/>
            <a:ext cx="427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has no effect on on momentum particles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760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716" y="627279"/>
            <a:ext cx="82399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Compare effectiveness of RF matching </a:t>
            </a:r>
            <a:r>
              <a:rPr lang="en-US" sz="2400" dirty="0" err="1" smtClean="0"/>
              <a:t>vs</a:t>
            </a:r>
            <a:r>
              <a:rPr lang="en-US" sz="2400" dirty="0" smtClean="0"/>
              <a:t> Quad scraping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Quad  - RF and scraping parameters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Quad voltage 25kV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Quad scraping ramp 18-25 kV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Modulate voltage on Q2 short at </a:t>
            </a:r>
            <a:r>
              <a:rPr lang="en-US" sz="2400" dirty="0" err="1" smtClean="0">
                <a:latin typeface="Symbol" charset="2"/>
                <a:cs typeface="Symbol" charset="2"/>
              </a:rPr>
              <a:t>a</a:t>
            </a:r>
            <a:r>
              <a:rPr lang="en-US" sz="2400" dirty="0" err="1" smtClean="0">
                <a:cs typeface="Symbol" charset="2"/>
              </a:rPr>
              <a:t>f</a:t>
            </a:r>
            <a:r>
              <a:rPr lang="en-US" sz="2400" baseline="-25000" dirty="0" err="1" smtClean="0">
                <a:cs typeface="Symbol" charset="2"/>
              </a:rPr>
              <a:t>CBO</a:t>
            </a:r>
            <a:r>
              <a:rPr lang="en-US" sz="2400" baseline="-25000" dirty="0" smtClean="0">
                <a:cs typeface="Symbol" charset="2"/>
              </a:rPr>
              <a:t> </a:t>
            </a:r>
            <a:r>
              <a:rPr lang="en-US" sz="2400" dirty="0" smtClean="0">
                <a:cs typeface="Symbol" charset="2"/>
              </a:rPr>
              <a:t>(</a:t>
            </a:r>
            <a:r>
              <a:rPr lang="en-US" sz="2400" dirty="0" smtClean="0">
                <a:latin typeface="Symbol" charset="2"/>
                <a:cs typeface="Symbol" charset="2"/>
              </a:rPr>
              <a:t>a ~ 1)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cs typeface="Symbol" charset="2"/>
              </a:rPr>
              <a:t>Amplitude of modulation is 5kV</a:t>
            </a:r>
            <a:r>
              <a:rPr lang="en-US" sz="2400" baseline="-25000" dirty="0" smtClean="0">
                <a:cs typeface="Symbol" charset="2"/>
              </a:rPr>
              <a:t> 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311227"/>
              </p:ext>
            </p:extLst>
          </p:nvPr>
        </p:nvGraphicFramePr>
        <p:xfrm>
          <a:off x="942578" y="4415098"/>
          <a:ext cx="6096000" cy="18542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Bottom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8525" y="3748377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Scraping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469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00" y="1967388"/>
            <a:ext cx="7315200" cy="3657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8000" y="508000"/>
            <a:ext cx="4431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Gaussian momentum distribution: width= 2%</a:t>
            </a:r>
          </a:p>
          <a:p>
            <a:r>
              <a:rPr lang="en-US" dirty="0" smtClean="0"/>
              <a:t>Emittance = 0</a:t>
            </a:r>
          </a:p>
          <a:p>
            <a:r>
              <a:rPr lang="en-US" dirty="0" smtClean="0"/>
              <a:t>Bunch length=0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52625" y="1730375"/>
            <a:ext cx="347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Scraping </a:t>
            </a:r>
            <a:r>
              <a:rPr lang="en-US" dirty="0" err="1" smtClean="0"/>
              <a:t>vs</a:t>
            </a:r>
            <a:r>
              <a:rPr lang="en-US" dirty="0" smtClean="0"/>
              <a:t> RF – RMS width </a:t>
            </a:r>
            <a:r>
              <a:rPr lang="en-US" dirty="0" err="1" smtClean="0"/>
              <a:t>vs</a:t>
            </a:r>
            <a:r>
              <a:rPr lang="en-US" dirty="0" smtClean="0"/>
              <a:t>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288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68575"/>
            <a:ext cx="73152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269875"/>
            <a:ext cx="1621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Lost </a:t>
            </a:r>
            <a:r>
              <a:rPr lang="en-US" sz="2400" dirty="0" err="1" smtClean="0"/>
              <a:t>muons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1206500"/>
            <a:ext cx="4431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Gaussian momentum distribution: width= 2%</a:t>
            </a:r>
          </a:p>
          <a:p>
            <a:r>
              <a:rPr lang="en-US" dirty="0" smtClean="0"/>
              <a:t>Emittance = 0</a:t>
            </a:r>
          </a:p>
          <a:p>
            <a:r>
              <a:rPr lang="en-US" dirty="0" smtClean="0"/>
              <a:t>Bunch length=0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30795"/>
            <a:ext cx="4431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Gaussian momentum distribution: width= 2%</a:t>
            </a:r>
          </a:p>
          <a:p>
            <a:r>
              <a:rPr lang="en-US" dirty="0" smtClean="0"/>
              <a:t>Emittance = 40 mm-</a:t>
            </a:r>
            <a:r>
              <a:rPr lang="en-US" dirty="0" err="1" smtClean="0"/>
              <a:t>mrad</a:t>
            </a:r>
            <a:endParaRPr lang="en-US" dirty="0" smtClean="0"/>
          </a:p>
          <a:p>
            <a:r>
              <a:rPr lang="en-US" dirty="0" smtClean="0"/>
              <a:t>Bunch length=0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97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381</Words>
  <Application>Microsoft Macintosh PowerPoint</Application>
  <PresentationFormat>On-screen Show (4:3)</PresentationFormat>
  <Paragraphs>75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RF quad tracking study - 2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RF quad tracking study  </dc:title>
  <dc:creator>David Rubin</dc:creator>
  <cp:lastModifiedBy>David Rubin</cp:lastModifiedBy>
  <cp:revision>20</cp:revision>
  <dcterms:created xsi:type="dcterms:W3CDTF">2017-10-26T13:17:32Z</dcterms:created>
  <dcterms:modified xsi:type="dcterms:W3CDTF">2017-11-02T15:02:56Z</dcterms:modified>
</cp:coreProperties>
</file>